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3" r:id="rId3"/>
    <p:sldId id="264" r:id="rId4"/>
    <p:sldId id="257" r:id="rId5"/>
    <p:sldId id="258" r:id="rId6"/>
    <p:sldId id="259" r:id="rId7"/>
    <p:sldId id="269" r:id="rId8"/>
    <p:sldId id="271" r:id="rId9"/>
    <p:sldId id="272" r:id="rId10"/>
    <p:sldId id="273" r:id="rId11"/>
    <p:sldId id="262" r:id="rId12"/>
  </p:sldIdLst>
  <p:sldSz cx="12192000" cy="6858000"/>
  <p:notesSz cx="6858000"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47" autoAdjust="0"/>
    <p:restoredTop sz="94410"/>
  </p:normalViewPr>
  <p:slideViewPr>
    <p:cSldViewPr snapToGrid="0">
      <p:cViewPr>
        <p:scale>
          <a:sx n="69" d="100"/>
          <a:sy n="69" d="100"/>
        </p:scale>
        <p:origin x="336"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ish Clerk" userId="6a05eed05183c6f8" providerId="LiveId" clId="{99B76DAE-C84F-4D00-89D2-CD0B3D1C555D}"/>
    <pc:docChg chg="custSel modSld">
      <pc:chgData name="Parish Clerk" userId="6a05eed05183c6f8" providerId="LiveId" clId="{99B76DAE-C84F-4D00-89D2-CD0B3D1C555D}" dt="2026-04-27T16:48:59.691" v="552" actId="20577"/>
      <pc:docMkLst>
        <pc:docMk/>
      </pc:docMkLst>
      <pc:sldChg chg="modSp mod">
        <pc:chgData name="Parish Clerk" userId="6a05eed05183c6f8" providerId="LiveId" clId="{99B76DAE-C84F-4D00-89D2-CD0B3D1C555D}" dt="2026-04-27T06:37:10.920" v="403" actId="20577"/>
        <pc:sldMkLst>
          <pc:docMk/>
          <pc:sldMk cId="3196206844" sldId="257"/>
        </pc:sldMkLst>
        <pc:spChg chg="mod">
          <ac:chgData name="Parish Clerk" userId="6a05eed05183c6f8" providerId="LiveId" clId="{99B76DAE-C84F-4D00-89D2-CD0B3D1C555D}" dt="2026-04-27T06:37:10.920" v="403" actId="20577"/>
          <ac:spMkLst>
            <pc:docMk/>
            <pc:sldMk cId="3196206844" sldId="257"/>
            <ac:spMk id="24" creationId="{E0D5208E-CAFF-C309-9167-EB0204072DF3}"/>
          </ac:spMkLst>
        </pc:spChg>
      </pc:sldChg>
      <pc:sldChg chg="modSp mod">
        <pc:chgData name="Parish Clerk" userId="6a05eed05183c6f8" providerId="LiveId" clId="{99B76DAE-C84F-4D00-89D2-CD0B3D1C555D}" dt="2026-04-27T06:36:21.974" v="387" actId="20577"/>
        <pc:sldMkLst>
          <pc:docMk/>
          <pc:sldMk cId="3175508789" sldId="258"/>
        </pc:sldMkLst>
        <pc:graphicFrameChg chg="modGraphic">
          <ac:chgData name="Parish Clerk" userId="6a05eed05183c6f8" providerId="LiveId" clId="{99B76DAE-C84F-4D00-89D2-CD0B3D1C555D}" dt="2026-04-27T06:36:21.974" v="387" actId="20577"/>
          <ac:graphicFrameMkLst>
            <pc:docMk/>
            <pc:sldMk cId="3175508789" sldId="258"/>
            <ac:graphicFrameMk id="5" creationId="{18DB9C48-0D4A-FEE1-B36F-A8B7485BAF4B}"/>
          </ac:graphicFrameMkLst>
        </pc:graphicFrameChg>
      </pc:sldChg>
      <pc:sldChg chg="modSp mod">
        <pc:chgData name="Parish Clerk" userId="6a05eed05183c6f8" providerId="LiveId" clId="{99B76DAE-C84F-4D00-89D2-CD0B3D1C555D}" dt="2026-04-27T16:48:59.691" v="552" actId="20577"/>
        <pc:sldMkLst>
          <pc:docMk/>
          <pc:sldMk cId="922803536" sldId="269"/>
        </pc:sldMkLst>
        <pc:spChg chg="mod">
          <ac:chgData name="Parish Clerk" userId="6a05eed05183c6f8" providerId="LiveId" clId="{99B76DAE-C84F-4D00-89D2-CD0B3D1C555D}" dt="2026-04-27T16:48:59.691" v="552" actId="20577"/>
          <ac:spMkLst>
            <pc:docMk/>
            <pc:sldMk cId="922803536" sldId="269"/>
            <ac:spMk id="7" creationId="{03B8235F-6ACF-49E5-0431-FFFADBE857DC}"/>
          </ac:spMkLst>
        </pc:spChg>
      </pc:sldChg>
      <pc:sldChg chg="modSp mod">
        <pc:chgData name="Parish Clerk" userId="6a05eed05183c6f8" providerId="LiveId" clId="{99B76DAE-C84F-4D00-89D2-CD0B3D1C555D}" dt="2026-04-27T06:28:10.708" v="37" actId="27636"/>
        <pc:sldMkLst>
          <pc:docMk/>
          <pc:sldMk cId="965158515" sldId="272"/>
        </pc:sldMkLst>
        <pc:spChg chg="mod">
          <ac:chgData name="Parish Clerk" userId="6a05eed05183c6f8" providerId="LiveId" clId="{99B76DAE-C84F-4D00-89D2-CD0B3D1C555D}" dt="2026-04-27T06:28:10.708" v="37" actId="27636"/>
          <ac:spMkLst>
            <pc:docMk/>
            <pc:sldMk cId="965158515" sldId="272"/>
            <ac:spMk id="7" creationId="{28646487-900E-567D-0D12-14D163ADDA97}"/>
          </ac:spMkLst>
        </pc:spChg>
      </pc:sldChg>
      <pc:sldChg chg="modSp mod">
        <pc:chgData name="Parish Clerk" userId="6a05eed05183c6f8" providerId="LiveId" clId="{99B76DAE-C84F-4D00-89D2-CD0B3D1C555D}" dt="2026-04-27T06:27:54.698" v="35" actId="13926"/>
        <pc:sldMkLst>
          <pc:docMk/>
          <pc:sldMk cId="2981364950" sldId="273"/>
        </pc:sldMkLst>
        <pc:spChg chg="mod">
          <ac:chgData name="Parish Clerk" userId="6a05eed05183c6f8" providerId="LiveId" clId="{99B76DAE-C84F-4D00-89D2-CD0B3D1C555D}" dt="2026-04-27T06:27:54.698" v="35" actId="13926"/>
          <ac:spMkLst>
            <pc:docMk/>
            <pc:sldMk cId="2981364950" sldId="273"/>
            <ac:spMk id="7" creationId="{71BEB414-1DBB-11F4-8159-A1602C88E10F}"/>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image" Target="../media/image2.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479563-E659-49CB-9992-9AD3D12A5980}"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DA402818-191B-470A-82A4-FABBDDF6152E}">
      <dgm:prSet/>
      <dgm:spPr/>
      <dgm:t>
        <a:bodyPr/>
        <a:lstStyle/>
        <a:p>
          <a:pPr>
            <a:lnSpc>
              <a:spcPct val="100000"/>
            </a:lnSpc>
          </a:pPr>
          <a:r>
            <a:rPr lang="en-US" dirty="0"/>
            <a:t>£70,485. This is a small increase, but no individual household will pay more than last year</a:t>
          </a:r>
        </a:p>
      </dgm:t>
    </dgm:pt>
    <dgm:pt modelId="{4CAC5561-8B7D-4FFE-9D68-30D440B31C85}" type="parTrans" cxnId="{CEB65D40-AE9E-4486-8CCC-2D5B8170930F}">
      <dgm:prSet/>
      <dgm:spPr/>
      <dgm:t>
        <a:bodyPr/>
        <a:lstStyle/>
        <a:p>
          <a:endParaRPr lang="en-US"/>
        </a:p>
      </dgm:t>
    </dgm:pt>
    <dgm:pt modelId="{D25A72E4-7E4F-4078-9BEE-CDBD9452BBA0}" type="sibTrans" cxnId="{CEB65D40-AE9E-4486-8CCC-2D5B8170930F}">
      <dgm:prSet/>
      <dgm:spPr/>
      <dgm:t>
        <a:bodyPr/>
        <a:lstStyle/>
        <a:p>
          <a:pPr>
            <a:lnSpc>
              <a:spcPct val="100000"/>
            </a:lnSpc>
          </a:pPr>
          <a:endParaRPr lang="en-US"/>
        </a:p>
      </dgm:t>
    </dgm:pt>
    <dgm:pt modelId="{CA9FBF65-411F-4571-B983-FAFF820A63D9}">
      <dgm:prSet/>
      <dgm:spPr/>
      <dgm:t>
        <a:bodyPr/>
        <a:lstStyle/>
        <a:p>
          <a:pPr>
            <a:lnSpc>
              <a:spcPct val="100000"/>
            </a:lnSpc>
          </a:pPr>
          <a:r>
            <a:rPr lang="en-US" dirty="0"/>
            <a:t>Successful Sport England grant of £10,000</a:t>
          </a:r>
        </a:p>
      </dgm:t>
    </dgm:pt>
    <dgm:pt modelId="{B82E6EB3-524F-4C9D-A81F-8128D19FE1CD}" type="parTrans" cxnId="{A679AA3C-8CBC-41A1-AA9F-D9401375A2C2}">
      <dgm:prSet/>
      <dgm:spPr/>
      <dgm:t>
        <a:bodyPr/>
        <a:lstStyle/>
        <a:p>
          <a:endParaRPr lang="en-US"/>
        </a:p>
      </dgm:t>
    </dgm:pt>
    <dgm:pt modelId="{923A89BE-2838-4E59-A6D8-68EAF8F50AD8}" type="sibTrans" cxnId="{A679AA3C-8CBC-41A1-AA9F-D9401375A2C2}">
      <dgm:prSet/>
      <dgm:spPr/>
      <dgm:t>
        <a:bodyPr/>
        <a:lstStyle/>
        <a:p>
          <a:pPr>
            <a:lnSpc>
              <a:spcPct val="100000"/>
            </a:lnSpc>
          </a:pPr>
          <a:endParaRPr lang="en-US"/>
        </a:p>
      </dgm:t>
    </dgm:pt>
    <dgm:pt modelId="{4A88EE66-6B29-44E1-B3D8-A4DF0C414DE5}">
      <dgm:prSet/>
      <dgm:spPr/>
      <dgm:t>
        <a:bodyPr/>
        <a:lstStyle/>
        <a:p>
          <a:pPr>
            <a:lnSpc>
              <a:spcPct val="100000"/>
            </a:lnSpc>
          </a:pPr>
          <a:r>
            <a:rPr lang="en-US" dirty="0"/>
            <a:t>Bleadon (Band D) is £116.20 and is now below the average for North Somerset</a:t>
          </a:r>
        </a:p>
      </dgm:t>
    </dgm:pt>
    <dgm:pt modelId="{5B0A5CB0-A110-4CD5-92A6-401B0861E574}" type="parTrans" cxnId="{D4632CBE-E539-4858-944A-524645D03DBA}">
      <dgm:prSet/>
      <dgm:spPr/>
      <dgm:t>
        <a:bodyPr/>
        <a:lstStyle/>
        <a:p>
          <a:endParaRPr lang="en-US"/>
        </a:p>
      </dgm:t>
    </dgm:pt>
    <dgm:pt modelId="{FE3B78F3-FE7D-4552-A57E-C8C429626246}" type="sibTrans" cxnId="{D4632CBE-E539-4858-944A-524645D03DBA}">
      <dgm:prSet/>
      <dgm:spPr/>
      <dgm:t>
        <a:bodyPr/>
        <a:lstStyle/>
        <a:p>
          <a:pPr>
            <a:lnSpc>
              <a:spcPct val="100000"/>
            </a:lnSpc>
          </a:pPr>
          <a:endParaRPr lang="en-US"/>
        </a:p>
      </dgm:t>
    </dgm:pt>
    <dgm:pt modelId="{153683F4-5527-4B6B-A503-34AA1513533A}">
      <dgm:prSet/>
      <dgm:spPr/>
      <dgm:t>
        <a:bodyPr/>
        <a:lstStyle/>
        <a:p>
          <a:pPr>
            <a:lnSpc>
              <a:spcPct val="100000"/>
            </a:lnSpc>
          </a:pPr>
          <a:r>
            <a:rPr lang="en-US" dirty="0"/>
            <a:t>£40,000 external funding expected to be secured for play area improvements.</a:t>
          </a:r>
        </a:p>
      </dgm:t>
    </dgm:pt>
    <dgm:pt modelId="{757EFAAA-3B14-407B-A865-99CC10651E59}" type="parTrans" cxnId="{DFD3E694-84EB-4370-97DE-C87BEF8320C4}">
      <dgm:prSet/>
      <dgm:spPr/>
      <dgm:t>
        <a:bodyPr/>
        <a:lstStyle/>
        <a:p>
          <a:endParaRPr lang="en-US"/>
        </a:p>
      </dgm:t>
    </dgm:pt>
    <dgm:pt modelId="{BD199DA4-B41E-4948-9A16-CF213B879783}" type="sibTrans" cxnId="{DFD3E694-84EB-4370-97DE-C87BEF8320C4}">
      <dgm:prSet/>
      <dgm:spPr/>
      <dgm:t>
        <a:bodyPr/>
        <a:lstStyle/>
        <a:p>
          <a:endParaRPr lang="en-US"/>
        </a:p>
      </dgm:t>
    </dgm:pt>
    <dgm:pt modelId="{8E531604-C24B-427A-8D7E-CD3CEA0BD898}" type="pres">
      <dgm:prSet presAssocID="{56479563-E659-49CB-9992-9AD3D12A5980}" presName="root" presStyleCnt="0">
        <dgm:presLayoutVars>
          <dgm:dir/>
          <dgm:resizeHandles val="exact"/>
        </dgm:presLayoutVars>
      </dgm:prSet>
      <dgm:spPr/>
    </dgm:pt>
    <dgm:pt modelId="{51B5B4A8-4358-4FB3-AE77-D9FA553982D3}" type="pres">
      <dgm:prSet presAssocID="{56479563-E659-49CB-9992-9AD3D12A5980}" presName="container" presStyleCnt="0">
        <dgm:presLayoutVars>
          <dgm:dir/>
          <dgm:resizeHandles val="exact"/>
        </dgm:presLayoutVars>
      </dgm:prSet>
      <dgm:spPr/>
    </dgm:pt>
    <dgm:pt modelId="{55C86ACC-EA56-4287-BA7B-363E5115E8F0}" type="pres">
      <dgm:prSet presAssocID="{DA402818-191B-470A-82A4-FABBDDF6152E}" presName="compNode" presStyleCnt="0"/>
      <dgm:spPr/>
    </dgm:pt>
    <dgm:pt modelId="{91A97BB5-FD09-4557-957F-51E56CC6BF5E}" type="pres">
      <dgm:prSet presAssocID="{DA402818-191B-470A-82A4-FABBDDF6152E}" presName="iconBgRect" presStyleLbl="bgShp" presStyleIdx="0" presStyleCnt="4"/>
      <dgm:spPr/>
    </dgm:pt>
    <dgm:pt modelId="{935F520E-F8C6-476F-AB08-ABB2EA968CB2}" type="pres">
      <dgm:prSet presAssocID="{DA402818-191B-470A-82A4-FABBDDF6152E}"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Upward trend"/>
        </a:ext>
      </dgm:extLst>
    </dgm:pt>
    <dgm:pt modelId="{422F15CB-F856-4815-B18B-3A9CE74CB33C}" type="pres">
      <dgm:prSet presAssocID="{DA402818-191B-470A-82A4-FABBDDF6152E}" presName="spaceRect" presStyleCnt="0"/>
      <dgm:spPr/>
    </dgm:pt>
    <dgm:pt modelId="{DD320CFE-AD57-4EA9-BB49-6914EC9C0421}" type="pres">
      <dgm:prSet presAssocID="{DA402818-191B-470A-82A4-FABBDDF6152E}" presName="textRect" presStyleLbl="revTx" presStyleIdx="0" presStyleCnt="4">
        <dgm:presLayoutVars>
          <dgm:chMax val="1"/>
          <dgm:chPref val="1"/>
        </dgm:presLayoutVars>
      </dgm:prSet>
      <dgm:spPr/>
    </dgm:pt>
    <dgm:pt modelId="{67ECE7C7-1928-4585-AD4D-653E9BF3AC48}" type="pres">
      <dgm:prSet presAssocID="{D25A72E4-7E4F-4078-9BEE-CDBD9452BBA0}" presName="sibTrans" presStyleLbl="sibTrans2D1" presStyleIdx="0" presStyleCnt="0"/>
      <dgm:spPr/>
    </dgm:pt>
    <dgm:pt modelId="{EDFAA695-E9FF-40E5-869E-0CF828F73549}" type="pres">
      <dgm:prSet presAssocID="{CA9FBF65-411F-4571-B983-FAFF820A63D9}" presName="compNode" presStyleCnt="0"/>
      <dgm:spPr/>
    </dgm:pt>
    <dgm:pt modelId="{1AB54112-D461-4F3E-AAB2-E1BD40EEE90A}" type="pres">
      <dgm:prSet presAssocID="{CA9FBF65-411F-4571-B983-FAFF820A63D9}" presName="iconBgRect" presStyleLbl="bgShp" presStyleIdx="1" presStyleCnt="4"/>
      <dgm:spPr/>
    </dgm:pt>
    <dgm:pt modelId="{4E9D4110-72A7-4F3B-A116-922B50895D5B}" type="pres">
      <dgm:prSet presAssocID="{CA9FBF65-411F-4571-B983-FAFF820A63D9}" presName="iconRect" presStyleLbl="node1" presStyleIdx="1" presStyleCnt="4"/>
      <dgm:spPr>
        <a:prstGeom prst="flowChartProcess">
          <a:avLst/>
        </a:prstGeom>
        <a:solidFill>
          <a:schemeClr val="tx2">
            <a:lumMod val="10000"/>
            <a:lumOff val="90000"/>
          </a:schemeClr>
        </a:solidFill>
      </dgm:spPr>
    </dgm:pt>
    <dgm:pt modelId="{6A0200A5-9697-4FFF-9E16-5CE539A49370}" type="pres">
      <dgm:prSet presAssocID="{CA9FBF65-411F-4571-B983-FAFF820A63D9}" presName="spaceRect" presStyleCnt="0"/>
      <dgm:spPr/>
    </dgm:pt>
    <dgm:pt modelId="{72B0D1AA-501D-4B6A-981B-21738EF16A34}" type="pres">
      <dgm:prSet presAssocID="{CA9FBF65-411F-4571-B983-FAFF820A63D9}" presName="textRect" presStyleLbl="revTx" presStyleIdx="1" presStyleCnt="4">
        <dgm:presLayoutVars>
          <dgm:chMax val="1"/>
          <dgm:chPref val="1"/>
        </dgm:presLayoutVars>
      </dgm:prSet>
      <dgm:spPr/>
    </dgm:pt>
    <dgm:pt modelId="{735ADF72-972B-44A2-955B-040AA9145BFA}" type="pres">
      <dgm:prSet presAssocID="{923A89BE-2838-4E59-A6D8-68EAF8F50AD8}" presName="sibTrans" presStyleLbl="sibTrans2D1" presStyleIdx="0" presStyleCnt="0"/>
      <dgm:spPr/>
    </dgm:pt>
    <dgm:pt modelId="{AB07EB90-8BF0-43B3-BE00-DF63E6BF4A91}" type="pres">
      <dgm:prSet presAssocID="{4A88EE66-6B29-44E1-B3D8-A4DF0C414DE5}" presName="compNode" presStyleCnt="0"/>
      <dgm:spPr/>
    </dgm:pt>
    <dgm:pt modelId="{6A17988B-2A55-4331-9B92-F53ECD8295A2}" type="pres">
      <dgm:prSet presAssocID="{4A88EE66-6B29-44E1-B3D8-A4DF0C414DE5}" presName="iconBgRect" presStyleLbl="bgShp" presStyleIdx="2" presStyleCnt="4"/>
      <dgm:spPr/>
    </dgm:pt>
    <dgm:pt modelId="{58E04E69-2B49-4394-B3C0-8F5E51A968AA}" type="pres">
      <dgm:prSet presAssocID="{4A88EE66-6B29-44E1-B3D8-A4DF0C414DE5}"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ark scene"/>
        </a:ext>
      </dgm:extLst>
    </dgm:pt>
    <dgm:pt modelId="{E49A56CB-818F-4A77-BDC1-98D5BCD22308}" type="pres">
      <dgm:prSet presAssocID="{4A88EE66-6B29-44E1-B3D8-A4DF0C414DE5}" presName="spaceRect" presStyleCnt="0"/>
      <dgm:spPr/>
    </dgm:pt>
    <dgm:pt modelId="{2628FA8D-9E6A-4D61-960E-8101575C6AA8}" type="pres">
      <dgm:prSet presAssocID="{4A88EE66-6B29-44E1-B3D8-A4DF0C414DE5}" presName="textRect" presStyleLbl="revTx" presStyleIdx="2" presStyleCnt="4">
        <dgm:presLayoutVars>
          <dgm:chMax val="1"/>
          <dgm:chPref val="1"/>
        </dgm:presLayoutVars>
      </dgm:prSet>
      <dgm:spPr/>
    </dgm:pt>
    <dgm:pt modelId="{41089273-60B3-41ED-8DBC-605C089EFF9B}" type="pres">
      <dgm:prSet presAssocID="{FE3B78F3-FE7D-4552-A57E-C8C429626246}" presName="sibTrans" presStyleLbl="sibTrans2D1" presStyleIdx="0" presStyleCnt="0"/>
      <dgm:spPr/>
    </dgm:pt>
    <dgm:pt modelId="{D90D4597-FAB4-48DA-B111-6A55C008165B}" type="pres">
      <dgm:prSet presAssocID="{153683F4-5527-4B6B-A503-34AA1513533A}" presName="compNode" presStyleCnt="0"/>
      <dgm:spPr/>
    </dgm:pt>
    <dgm:pt modelId="{A3368095-F30D-4EFC-BBBC-CD8C47C9716E}" type="pres">
      <dgm:prSet presAssocID="{153683F4-5527-4B6B-A503-34AA1513533A}" presName="iconBgRect" presStyleLbl="bgShp" presStyleIdx="3" presStyleCnt="4"/>
      <dgm:spPr/>
    </dgm:pt>
    <dgm:pt modelId="{B36A6793-4C78-4371-ACFC-8865E5C093F2}" type="pres">
      <dgm:prSet presAssocID="{153683F4-5527-4B6B-A503-34AA1513533A}"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Bank"/>
        </a:ext>
      </dgm:extLst>
    </dgm:pt>
    <dgm:pt modelId="{481DAF56-4DC0-4E07-80A1-F3341130A780}" type="pres">
      <dgm:prSet presAssocID="{153683F4-5527-4B6B-A503-34AA1513533A}" presName="spaceRect" presStyleCnt="0"/>
      <dgm:spPr/>
    </dgm:pt>
    <dgm:pt modelId="{794A16E6-2FFB-4649-B517-4DC5B93BA597}" type="pres">
      <dgm:prSet presAssocID="{153683F4-5527-4B6B-A503-34AA1513533A}" presName="textRect" presStyleLbl="revTx" presStyleIdx="3" presStyleCnt="4">
        <dgm:presLayoutVars>
          <dgm:chMax val="1"/>
          <dgm:chPref val="1"/>
        </dgm:presLayoutVars>
      </dgm:prSet>
      <dgm:spPr/>
    </dgm:pt>
  </dgm:ptLst>
  <dgm:cxnLst>
    <dgm:cxn modelId="{A8D08D04-9F5D-43BF-A7F2-3BF9A57CE31D}" type="presOf" srcId="{DA402818-191B-470A-82A4-FABBDDF6152E}" destId="{DD320CFE-AD57-4EA9-BB49-6914EC9C0421}" srcOrd="0" destOrd="0" presId="urn:microsoft.com/office/officeart/2018/2/layout/IconCircleList"/>
    <dgm:cxn modelId="{25DB871E-C84A-46FC-9BE0-341426E1336B}" type="presOf" srcId="{D25A72E4-7E4F-4078-9BEE-CDBD9452BBA0}" destId="{67ECE7C7-1928-4585-AD4D-653E9BF3AC48}" srcOrd="0" destOrd="0" presId="urn:microsoft.com/office/officeart/2018/2/layout/IconCircleList"/>
    <dgm:cxn modelId="{A679AA3C-8CBC-41A1-AA9F-D9401375A2C2}" srcId="{56479563-E659-49CB-9992-9AD3D12A5980}" destId="{CA9FBF65-411F-4571-B983-FAFF820A63D9}" srcOrd="1" destOrd="0" parTransId="{B82E6EB3-524F-4C9D-A81F-8128D19FE1CD}" sibTransId="{923A89BE-2838-4E59-A6D8-68EAF8F50AD8}"/>
    <dgm:cxn modelId="{CEB65D40-AE9E-4486-8CCC-2D5B8170930F}" srcId="{56479563-E659-49CB-9992-9AD3D12A5980}" destId="{DA402818-191B-470A-82A4-FABBDDF6152E}" srcOrd="0" destOrd="0" parTransId="{4CAC5561-8B7D-4FFE-9D68-30D440B31C85}" sibTransId="{D25A72E4-7E4F-4078-9BEE-CDBD9452BBA0}"/>
    <dgm:cxn modelId="{A2FEDC8A-EDA4-47EB-89F0-6EC01F0B115E}" type="presOf" srcId="{CA9FBF65-411F-4571-B983-FAFF820A63D9}" destId="{72B0D1AA-501D-4B6A-981B-21738EF16A34}" srcOrd="0" destOrd="0" presId="urn:microsoft.com/office/officeart/2018/2/layout/IconCircleList"/>
    <dgm:cxn modelId="{DFD3E694-84EB-4370-97DE-C87BEF8320C4}" srcId="{56479563-E659-49CB-9992-9AD3D12A5980}" destId="{153683F4-5527-4B6B-A503-34AA1513533A}" srcOrd="3" destOrd="0" parTransId="{757EFAAA-3B14-407B-A865-99CC10651E59}" sibTransId="{BD199DA4-B41E-4948-9A16-CF213B879783}"/>
    <dgm:cxn modelId="{3181F099-4E1F-46BE-BD43-ECE3FEE20E78}" type="presOf" srcId="{56479563-E659-49CB-9992-9AD3D12A5980}" destId="{8E531604-C24B-427A-8D7E-CD3CEA0BD898}" srcOrd="0" destOrd="0" presId="urn:microsoft.com/office/officeart/2018/2/layout/IconCircleList"/>
    <dgm:cxn modelId="{D4632CBE-E539-4858-944A-524645D03DBA}" srcId="{56479563-E659-49CB-9992-9AD3D12A5980}" destId="{4A88EE66-6B29-44E1-B3D8-A4DF0C414DE5}" srcOrd="2" destOrd="0" parTransId="{5B0A5CB0-A110-4CD5-92A6-401B0861E574}" sibTransId="{FE3B78F3-FE7D-4552-A57E-C8C429626246}"/>
    <dgm:cxn modelId="{A308FAC2-10BA-4F7B-8C3C-88A893B94CA2}" type="presOf" srcId="{FE3B78F3-FE7D-4552-A57E-C8C429626246}" destId="{41089273-60B3-41ED-8DBC-605C089EFF9B}" srcOrd="0" destOrd="0" presId="urn:microsoft.com/office/officeart/2018/2/layout/IconCircleList"/>
    <dgm:cxn modelId="{A0C756DD-1095-42A1-B1F3-53A30533BD53}" type="presOf" srcId="{923A89BE-2838-4E59-A6D8-68EAF8F50AD8}" destId="{735ADF72-972B-44A2-955B-040AA9145BFA}" srcOrd="0" destOrd="0" presId="urn:microsoft.com/office/officeart/2018/2/layout/IconCircleList"/>
    <dgm:cxn modelId="{251CD1DE-88F7-493A-B4FB-D450463E56AE}" type="presOf" srcId="{4A88EE66-6B29-44E1-B3D8-A4DF0C414DE5}" destId="{2628FA8D-9E6A-4D61-960E-8101575C6AA8}" srcOrd="0" destOrd="0" presId="urn:microsoft.com/office/officeart/2018/2/layout/IconCircleList"/>
    <dgm:cxn modelId="{E803DEFD-8544-460B-A122-ED27A42B7A3D}" type="presOf" srcId="{153683F4-5527-4B6B-A503-34AA1513533A}" destId="{794A16E6-2FFB-4649-B517-4DC5B93BA597}" srcOrd="0" destOrd="0" presId="urn:microsoft.com/office/officeart/2018/2/layout/IconCircleList"/>
    <dgm:cxn modelId="{F682804B-9149-444B-9CBC-155F36A55B90}" type="presParOf" srcId="{8E531604-C24B-427A-8D7E-CD3CEA0BD898}" destId="{51B5B4A8-4358-4FB3-AE77-D9FA553982D3}" srcOrd="0" destOrd="0" presId="urn:microsoft.com/office/officeart/2018/2/layout/IconCircleList"/>
    <dgm:cxn modelId="{4133A6FE-AAE9-4ECC-9211-F698BB808CD4}" type="presParOf" srcId="{51B5B4A8-4358-4FB3-AE77-D9FA553982D3}" destId="{55C86ACC-EA56-4287-BA7B-363E5115E8F0}" srcOrd="0" destOrd="0" presId="urn:microsoft.com/office/officeart/2018/2/layout/IconCircleList"/>
    <dgm:cxn modelId="{0E75D64F-6FAF-43DD-8D51-E8084997C917}" type="presParOf" srcId="{55C86ACC-EA56-4287-BA7B-363E5115E8F0}" destId="{91A97BB5-FD09-4557-957F-51E56CC6BF5E}" srcOrd="0" destOrd="0" presId="urn:microsoft.com/office/officeart/2018/2/layout/IconCircleList"/>
    <dgm:cxn modelId="{8989334A-7ED6-4901-95C4-D665211C8F11}" type="presParOf" srcId="{55C86ACC-EA56-4287-BA7B-363E5115E8F0}" destId="{935F520E-F8C6-476F-AB08-ABB2EA968CB2}" srcOrd="1" destOrd="0" presId="urn:microsoft.com/office/officeart/2018/2/layout/IconCircleList"/>
    <dgm:cxn modelId="{8CD9E976-C8A5-46CE-9AC7-7112748AD79A}" type="presParOf" srcId="{55C86ACC-EA56-4287-BA7B-363E5115E8F0}" destId="{422F15CB-F856-4815-B18B-3A9CE74CB33C}" srcOrd="2" destOrd="0" presId="urn:microsoft.com/office/officeart/2018/2/layout/IconCircleList"/>
    <dgm:cxn modelId="{EA7D0EE5-C8DF-4F18-BFDF-5F8FBEECDC7B}" type="presParOf" srcId="{55C86ACC-EA56-4287-BA7B-363E5115E8F0}" destId="{DD320CFE-AD57-4EA9-BB49-6914EC9C0421}" srcOrd="3" destOrd="0" presId="urn:microsoft.com/office/officeart/2018/2/layout/IconCircleList"/>
    <dgm:cxn modelId="{B17BE8D8-4344-4818-83BF-2D7A0BECC648}" type="presParOf" srcId="{51B5B4A8-4358-4FB3-AE77-D9FA553982D3}" destId="{67ECE7C7-1928-4585-AD4D-653E9BF3AC48}" srcOrd="1" destOrd="0" presId="urn:microsoft.com/office/officeart/2018/2/layout/IconCircleList"/>
    <dgm:cxn modelId="{49B9B128-365A-4128-AF9D-0E158DF83CA1}" type="presParOf" srcId="{51B5B4A8-4358-4FB3-AE77-D9FA553982D3}" destId="{EDFAA695-E9FF-40E5-869E-0CF828F73549}" srcOrd="2" destOrd="0" presId="urn:microsoft.com/office/officeart/2018/2/layout/IconCircleList"/>
    <dgm:cxn modelId="{112EFEE2-42A3-477D-873F-D8AEF3ACB17C}" type="presParOf" srcId="{EDFAA695-E9FF-40E5-869E-0CF828F73549}" destId="{1AB54112-D461-4F3E-AAB2-E1BD40EEE90A}" srcOrd="0" destOrd="0" presId="urn:microsoft.com/office/officeart/2018/2/layout/IconCircleList"/>
    <dgm:cxn modelId="{3050A385-459E-4933-835F-712FE923BD30}" type="presParOf" srcId="{EDFAA695-E9FF-40E5-869E-0CF828F73549}" destId="{4E9D4110-72A7-4F3B-A116-922B50895D5B}" srcOrd="1" destOrd="0" presId="urn:microsoft.com/office/officeart/2018/2/layout/IconCircleList"/>
    <dgm:cxn modelId="{0B2C8699-64BD-483B-B04C-70829D635217}" type="presParOf" srcId="{EDFAA695-E9FF-40E5-869E-0CF828F73549}" destId="{6A0200A5-9697-4FFF-9E16-5CE539A49370}" srcOrd="2" destOrd="0" presId="urn:microsoft.com/office/officeart/2018/2/layout/IconCircleList"/>
    <dgm:cxn modelId="{C6214337-A835-4AD3-B64C-681B4C5B0A15}" type="presParOf" srcId="{EDFAA695-E9FF-40E5-869E-0CF828F73549}" destId="{72B0D1AA-501D-4B6A-981B-21738EF16A34}" srcOrd="3" destOrd="0" presId="urn:microsoft.com/office/officeart/2018/2/layout/IconCircleList"/>
    <dgm:cxn modelId="{90A01ACF-D44E-461D-829C-D2D7AC7CCDAC}" type="presParOf" srcId="{51B5B4A8-4358-4FB3-AE77-D9FA553982D3}" destId="{735ADF72-972B-44A2-955B-040AA9145BFA}" srcOrd="3" destOrd="0" presId="urn:microsoft.com/office/officeart/2018/2/layout/IconCircleList"/>
    <dgm:cxn modelId="{F860BA4E-EEAE-4764-9E4C-677C70F9052B}" type="presParOf" srcId="{51B5B4A8-4358-4FB3-AE77-D9FA553982D3}" destId="{AB07EB90-8BF0-43B3-BE00-DF63E6BF4A91}" srcOrd="4" destOrd="0" presId="urn:microsoft.com/office/officeart/2018/2/layout/IconCircleList"/>
    <dgm:cxn modelId="{2D56F650-8BF1-44CE-ABD0-7335EA37B39D}" type="presParOf" srcId="{AB07EB90-8BF0-43B3-BE00-DF63E6BF4A91}" destId="{6A17988B-2A55-4331-9B92-F53ECD8295A2}" srcOrd="0" destOrd="0" presId="urn:microsoft.com/office/officeart/2018/2/layout/IconCircleList"/>
    <dgm:cxn modelId="{14E00B41-A45E-46B7-A60C-70CBA49D51CD}" type="presParOf" srcId="{AB07EB90-8BF0-43B3-BE00-DF63E6BF4A91}" destId="{58E04E69-2B49-4394-B3C0-8F5E51A968AA}" srcOrd="1" destOrd="0" presId="urn:microsoft.com/office/officeart/2018/2/layout/IconCircleList"/>
    <dgm:cxn modelId="{0518F3A6-D85F-494D-9633-99F3CF15A7CC}" type="presParOf" srcId="{AB07EB90-8BF0-43B3-BE00-DF63E6BF4A91}" destId="{E49A56CB-818F-4A77-BDC1-98D5BCD22308}" srcOrd="2" destOrd="0" presId="urn:microsoft.com/office/officeart/2018/2/layout/IconCircleList"/>
    <dgm:cxn modelId="{A7F059BA-7590-40DB-8033-237CF47F202E}" type="presParOf" srcId="{AB07EB90-8BF0-43B3-BE00-DF63E6BF4A91}" destId="{2628FA8D-9E6A-4D61-960E-8101575C6AA8}" srcOrd="3" destOrd="0" presId="urn:microsoft.com/office/officeart/2018/2/layout/IconCircleList"/>
    <dgm:cxn modelId="{7A0DF5CC-EF6D-4AF3-B0D0-52D367488A97}" type="presParOf" srcId="{51B5B4A8-4358-4FB3-AE77-D9FA553982D3}" destId="{41089273-60B3-41ED-8DBC-605C089EFF9B}" srcOrd="5" destOrd="0" presId="urn:microsoft.com/office/officeart/2018/2/layout/IconCircleList"/>
    <dgm:cxn modelId="{76F1E992-35CE-4E41-AB29-C1BE218A6226}" type="presParOf" srcId="{51B5B4A8-4358-4FB3-AE77-D9FA553982D3}" destId="{D90D4597-FAB4-48DA-B111-6A55C008165B}" srcOrd="6" destOrd="0" presId="urn:microsoft.com/office/officeart/2018/2/layout/IconCircleList"/>
    <dgm:cxn modelId="{969BA340-8CBD-4D65-932F-BFA93522AAF9}" type="presParOf" srcId="{D90D4597-FAB4-48DA-B111-6A55C008165B}" destId="{A3368095-F30D-4EFC-BBBC-CD8C47C9716E}" srcOrd="0" destOrd="0" presId="urn:microsoft.com/office/officeart/2018/2/layout/IconCircleList"/>
    <dgm:cxn modelId="{58D7CCEE-0044-4536-B52E-0BCDCE5C167C}" type="presParOf" srcId="{D90D4597-FAB4-48DA-B111-6A55C008165B}" destId="{B36A6793-4C78-4371-ACFC-8865E5C093F2}" srcOrd="1" destOrd="0" presId="urn:microsoft.com/office/officeart/2018/2/layout/IconCircleList"/>
    <dgm:cxn modelId="{73C68D5E-5B64-4857-AEF1-336F30A1C73C}" type="presParOf" srcId="{D90D4597-FAB4-48DA-B111-6A55C008165B}" destId="{481DAF56-4DC0-4E07-80A1-F3341130A780}" srcOrd="2" destOrd="0" presId="urn:microsoft.com/office/officeart/2018/2/layout/IconCircleList"/>
    <dgm:cxn modelId="{66D37F87-8078-4FEC-A2F0-A663A6CA1C11}" type="presParOf" srcId="{D90D4597-FAB4-48DA-B111-6A55C008165B}" destId="{794A16E6-2FFB-4649-B517-4DC5B93BA597}"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A97BB5-FD09-4557-957F-51E56CC6BF5E}">
      <dsp:nvSpPr>
        <dsp:cNvPr id="0" name=""/>
        <dsp:cNvSpPr/>
      </dsp:nvSpPr>
      <dsp:spPr>
        <a:xfrm>
          <a:off x="252704" y="206215"/>
          <a:ext cx="1356750" cy="135675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5F520E-F8C6-476F-AB08-ABB2EA968CB2}">
      <dsp:nvSpPr>
        <dsp:cNvPr id="0" name=""/>
        <dsp:cNvSpPr/>
      </dsp:nvSpPr>
      <dsp:spPr>
        <a:xfrm>
          <a:off x="537622" y="491133"/>
          <a:ext cx="786915" cy="78691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320CFE-AD57-4EA9-BB49-6914EC9C0421}">
      <dsp:nvSpPr>
        <dsp:cNvPr id="0" name=""/>
        <dsp:cNvSpPr/>
      </dsp:nvSpPr>
      <dsp:spPr>
        <a:xfrm>
          <a:off x="1900188" y="206215"/>
          <a:ext cx="3198055" cy="1356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dirty="0"/>
            <a:t>£70,485. This is a small increase, but no individual household will pay more than last year</a:t>
          </a:r>
        </a:p>
      </dsp:txBody>
      <dsp:txXfrm>
        <a:off x="1900188" y="206215"/>
        <a:ext cx="3198055" cy="1356750"/>
      </dsp:txXfrm>
    </dsp:sp>
    <dsp:sp modelId="{1AB54112-D461-4F3E-AAB2-E1BD40EEE90A}">
      <dsp:nvSpPr>
        <dsp:cNvPr id="0" name=""/>
        <dsp:cNvSpPr/>
      </dsp:nvSpPr>
      <dsp:spPr>
        <a:xfrm>
          <a:off x="5655480" y="206215"/>
          <a:ext cx="1356750" cy="135675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9D4110-72A7-4F3B-A116-922B50895D5B}">
      <dsp:nvSpPr>
        <dsp:cNvPr id="0" name=""/>
        <dsp:cNvSpPr/>
      </dsp:nvSpPr>
      <dsp:spPr>
        <a:xfrm>
          <a:off x="5940398" y="491133"/>
          <a:ext cx="786915" cy="786915"/>
        </a:xfrm>
        <a:prstGeom prst="flowChartProcess">
          <a:avLst/>
        </a:prstGeom>
        <a:solidFill>
          <a:schemeClr val="tx2">
            <a:lumMod val="10000"/>
            <a:lumOff val="9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B0D1AA-501D-4B6A-981B-21738EF16A34}">
      <dsp:nvSpPr>
        <dsp:cNvPr id="0" name=""/>
        <dsp:cNvSpPr/>
      </dsp:nvSpPr>
      <dsp:spPr>
        <a:xfrm>
          <a:off x="7302964" y="206215"/>
          <a:ext cx="3198055" cy="1356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dirty="0"/>
            <a:t>Successful Sport England grant of £10,000</a:t>
          </a:r>
        </a:p>
      </dsp:txBody>
      <dsp:txXfrm>
        <a:off x="7302964" y="206215"/>
        <a:ext cx="3198055" cy="1356750"/>
      </dsp:txXfrm>
    </dsp:sp>
    <dsp:sp modelId="{6A17988B-2A55-4331-9B92-F53ECD8295A2}">
      <dsp:nvSpPr>
        <dsp:cNvPr id="0" name=""/>
        <dsp:cNvSpPr/>
      </dsp:nvSpPr>
      <dsp:spPr>
        <a:xfrm>
          <a:off x="252704" y="2203218"/>
          <a:ext cx="1356750" cy="135675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E04E69-2B49-4394-B3C0-8F5E51A968AA}">
      <dsp:nvSpPr>
        <dsp:cNvPr id="0" name=""/>
        <dsp:cNvSpPr/>
      </dsp:nvSpPr>
      <dsp:spPr>
        <a:xfrm>
          <a:off x="537622" y="2488135"/>
          <a:ext cx="786915" cy="78691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28FA8D-9E6A-4D61-960E-8101575C6AA8}">
      <dsp:nvSpPr>
        <dsp:cNvPr id="0" name=""/>
        <dsp:cNvSpPr/>
      </dsp:nvSpPr>
      <dsp:spPr>
        <a:xfrm>
          <a:off x="1900188" y="2203218"/>
          <a:ext cx="3198055" cy="1356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dirty="0"/>
            <a:t>Bleadon (Band D) is £116.20 and is now below the average for North Somerset</a:t>
          </a:r>
        </a:p>
      </dsp:txBody>
      <dsp:txXfrm>
        <a:off x="1900188" y="2203218"/>
        <a:ext cx="3198055" cy="1356750"/>
      </dsp:txXfrm>
    </dsp:sp>
    <dsp:sp modelId="{A3368095-F30D-4EFC-BBBC-CD8C47C9716E}">
      <dsp:nvSpPr>
        <dsp:cNvPr id="0" name=""/>
        <dsp:cNvSpPr/>
      </dsp:nvSpPr>
      <dsp:spPr>
        <a:xfrm>
          <a:off x="5655480" y="2203218"/>
          <a:ext cx="1356750" cy="135675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6A6793-4C78-4371-ACFC-8865E5C093F2}">
      <dsp:nvSpPr>
        <dsp:cNvPr id="0" name=""/>
        <dsp:cNvSpPr/>
      </dsp:nvSpPr>
      <dsp:spPr>
        <a:xfrm>
          <a:off x="5940398" y="2488135"/>
          <a:ext cx="786915" cy="786915"/>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94A16E6-2FFB-4649-B517-4DC5B93BA597}">
      <dsp:nvSpPr>
        <dsp:cNvPr id="0" name=""/>
        <dsp:cNvSpPr/>
      </dsp:nvSpPr>
      <dsp:spPr>
        <a:xfrm>
          <a:off x="7302964" y="2203218"/>
          <a:ext cx="3198055" cy="1356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dirty="0"/>
            <a:t>£40,000 external funding expected to be secured for play area improvements.</a:t>
          </a:r>
        </a:p>
      </dsp:txBody>
      <dsp:txXfrm>
        <a:off x="7302964" y="2203218"/>
        <a:ext cx="3198055" cy="1356750"/>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5300"/>
          </a:xfrm>
          <a:prstGeom prst="rect">
            <a:avLst/>
          </a:prstGeom>
        </p:spPr>
        <p:txBody>
          <a:bodyPr vert="horz" lIns="91440" tIns="45720" rIns="91440" bIns="45720" rtlCol="0"/>
          <a:lstStyle>
            <a:lvl1pPr algn="r">
              <a:defRPr sz="1200"/>
            </a:lvl1pPr>
          </a:lstStyle>
          <a:p>
            <a:fld id="{620EA545-E395-44BD-B68F-C837F87B17D0}" type="datetimeFigureOut">
              <a:rPr lang="en-GB" smtClean="0"/>
              <a:t>27/04/2026</a:t>
            </a:fld>
            <a:endParaRPr lang="en-GB"/>
          </a:p>
        </p:txBody>
      </p:sp>
      <p:sp>
        <p:nvSpPr>
          <p:cNvPr id="4" name="Slide Image Placeholder 3"/>
          <p:cNvSpPr>
            <a:spLocks noGrp="1" noRot="1" noChangeAspect="1"/>
          </p:cNvSpPr>
          <p:nvPr>
            <p:ph type="sldImg" idx="2"/>
          </p:nvPr>
        </p:nvSpPr>
        <p:spPr>
          <a:xfrm>
            <a:off x="468313" y="1235075"/>
            <a:ext cx="5921375" cy="33321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51388"/>
            <a:ext cx="5486400" cy="38893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8950"/>
            <a:ext cx="2971800" cy="4953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378950"/>
            <a:ext cx="2971800" cy="495300"/>
          </a:xfrm>
          <a:prstGeom prst="rect">
            <a:avLst/>
          </a:prstGeom>
        </p:spPr>
        <p:txBody>
          <a:bodyPr vert="horz" lIns="91440" tIns="45720" rIns="91440" bIns="45720" rtlCol="0" anchor="b"/>
          <a:lstStyle>
            <a:lvl1pPr algn="r">
              <a:defRPr sz="1200"/>
            </a:lvl1pPr>
          </a:lstStyle>
          <a:p>
            <a:fld id="{E4EC3050-2D54-4428-AEBD-1EDEF6B84C16}" type="slidenum">
              <a:rPr lang="en-GB" smtClean="0"/>
              <a:t>‹#›</a:t>
            </a:fld>
            <a:endParaRPr lang="en-GB"/>
          </a:p>
        </p:txBody>
      </p:sp>
    </p:spTree>
    <p:extLst>
      <p:ext uri="{BB962C8B-B14F-4D97-AF65-F5344CB8AC3E}">
        <p14:creationId xmlns:p14="http://schemas.microsoft.com/office/powerpoint/2010/main" val="1397151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a:p>
            <a:endParaRPr lang="en-US" dirty="0"/>
          </a:p>
          <a:p>
            <a:endParaRPr lang="en-US" dirty="0"/>
          </a:p>
          <a:p>
            <a:endParaRPr lang="en-US" dirty="0"/>
          </a:p>
          <a:p>
            <a:endParaRPr lang="en-GB" dirty="0"/>
          </a:p>
        </p:txBody>
      </p:sp>
      <p:sp>
        <p:nvSpPr>
          <p:cNvPr id="4" name="Slide Number Placeholder 3"/>
          <p:cNvSpPr>
            <a:spLocks noGrp="1"/>
          </p:cNvSpPr>
          <p:nvPr>
            <p:ph type="sldNum" sz="quarter" idx="5"/>
          </p:nvPr>
        </p:nvSpPr>
        <p:spPr/>
        <p:txBody>
          <a:bodyPr/>
          <a:lstStyle/>
          <a:p>
            <a:fld id="{E4EC3050-2D54-4428-AEBD-1EDEF6B84C16}" type="slidenum">
              <a:rPr lang="en-GB" smtClean="0"/>
              <a:t>2</a:t>
            </a:fld>
            <a:endParaRPr lang="en-GB"/>
          </a:p>
        </p:txBody>
      </p:sp>
    </p:spTree>
    <p:extLst>
      <p:ext uri="{BB962C8B-B14F-4D97-AF65-F5344CB8AC3E}">
        <p14:creationId xmlns:p14="http://schemas.microsoft.com/office/powerpoint/2010/main" val="2953750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9BCA40A7-DF5D-4CF8-8FBB-5930E360BA62}" type="datetimeFigureOut">
              <a:rPr lang="en-GB" smtClean="0"/>
              <a:t>27/04/2026</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FEBBE43B-5041-48A5-8007-D6DCDD0C3F0E}" type="slidenum">
              <a:rPr lang="en-GB" smtClean="0"/>
              <a:t>‹#›</a:t>
            </a:fld>
            <a:endParaRPr lang="en-GB"/>
          </a:p>
        </p:txBody>
      </p:sp>
    </p:spTree>
    <p:extLst>
      <p:ext uri="{BB962C8B-B14F-4D97-AF65-F5344CB8AC3E}">
        <p14:creationId xmlns:p14="http://schemas.microsoft.com/office/powerpoint/2010/main" val="142495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CA40A7-DF5D-4CF8-8FBB-5930E360BA62}" type="datetimeFigureOut">
              <a:rPr lang="en-GB" smtClean="0"/>
              <a:t>27/04/2026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BBE43B-5041-48A5-8007-D6DCDD0C3F0E}" type="slidenum">
              <a:rPr lang="en-GB" smtClean="0"/>
              <a:t>‹#›</a:t>
            </a:fld>
            <a:endParaRPr lang="en-GB"/>
          </a:p>
        </p:txBody>
      </p:sp>
    </p:spTree>
    <p:extLst>
      <p:ext uri="{BB962C8B-B14F-4D97-AF65-F5344CB8AC3E}">
        <p14:creationId xmlns:p14="http://schemas.microsoft.com/office/powerpoint/2010/main" val="353018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CA40A7-DF5D-4CF8-8FBB-5930E360BA62}" type="datetimeFigureOut">
              <a:rPr lang="en-GB" smtClean="0"/>
              <a:t>27/04/2026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BBE43B-5041-48A5-8007-D6DCDD0C3F0E}" type="slidenum">
              <a:rPr lang="en-GB" smtClean="0"/>
              <a:t>‹#›</a:t>
            </a:fld>
            <a:endParaRPr lang="en-GB"/>
          </a:p>
        </p:txBody>
      </p:sp>
    </p:spTree>
    <p:extLst>
      <p:ext uri="{BB962C8B-B14F-4D97-AF65-F5344CB8AC3E}">
        <p14:creationId xmlns:p14="http://schemas.microsoft.com/office/powerpoint/2010/main" val="3381421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CA40A7-DF5D-4CF8-8FBB-5930E360BA62}" type="datetimeFigureOut">
              <a:rPr lang="en-GB" smtClean="0"/>
              <a:t>27/04/2026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BBE43B-5041-48A5-8007-D6DCDD0C3F0E}" type="slidenum">
              <a:rPr lang="en-GB" smtClean="0"/>
              <a:t>‹#›</a:t>
            </a:fld>
            <a:endParaRPr lang="en-GB"/>
          </a:p>
        </p:txBody>
      </p:sp>
    </p:spTree>
    <p:extLst>
      <p:ext uri="{BB962C8B-B14F-4D97-AF65-F5344CB8AC3E}">
        <p14:creationId xmlns:p14="http://schemas.microsoft.com/office/powerpoint/2010/main" val="1235049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CA40A7-DF5D-4CF8-8FBB-5930E360BA62}" type="datetimeFigureOut">
              <a:rPr lang="en-GB" smtClean="0"/>
              <a:t>27/04/2026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BBE43B-5041-48A5-8007-D6DCDD0C3F0E}" type="slidenum">
              <a:rPr lang="en-GB" smtClean="0"/>
              <a:t>‹#›</a:t>
            </a:fld>
            <a:endParaRPr lang="en-GB"/>
          </a:p>
        </p:txBody>
      </p:sp>
    </p:spTree>
    <p:extLst>
      <p:ext uri="{BB962C8B-B14F-4D97-AF65-F5344CB8AC3E}">
        <p14:creationId xmlns:p14="http://schemas.microsoft.com/office/powerpoint/2010/main" val="4047452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CA40A7-DF5D-4CF8-8FBB-5930E360BA62}" type="datetimeFigureOut">
              <a:rPr lang="en-GB" smtClean="0"/>
              <a:t>27/04/2026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BBE43B-5041-48A5-8007-D6DCDD0C3F0E}" type="slidenum">
              <a:rPr lang="en-GB" smtClean="0"/>
              <a:t>‹#›</a:t>
            </a:fld>
            <a:endParaRPr lang="en-GB"/>
          </a:p>
        </p:txBody>
      </p:sp>
    </p:spTree>
    <p:extLst>
      <p:ext uri="{BB962C8B-B14F-4D97-AF65-F5344CB8AC3E}">
        <p14:creationId xmlns:p14="http://schemas.microsoft.com/office/powerpoint/2010/main" val="2576602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CA40A7-DF5D-4CF8-8FBB-5930E360BA62}" type="datetimeFigureOut">
              <a:rPr lang="en-GB" smtClean="0"/>
              <a:t>27/04/2026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EBBE43B-5041-48A5-8007-D6DCDD0C3F0E}" type="slidenum">
              <a:rPr lang="en-GB" smtClean="0"/>
              <a:t>‹#›</a:t>
            </a:fld>
            <a:endParaRPr lang="en-GB"/>
          </a:p>
        </p:txBody>
      </p:sp>
    </p:spTree>
    <p:extLst>
      <p:ext uri="{BB962C8B-B14F-4D97-AF65-F5344CB8AC3E}">
        <p14:creationId xmlns:p14="http://schemas.microsoft.com/office/powerpoint/2010/main" val="1192034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CA40A7-DF5D-4CF8-8FBB-5930E360BA62}" type="datetimeFigureOut">
              <a:rPr lang="en-GB" smtClean="0"/>
              <a:t>27/04/2026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EBBE43B-5041-48A5-8007-D6DCDD0C3F0E}" type="slidenum">
              <a:rPr lang="en-GB" smtClean="0"/>
              <a:t>‹#›</a:t>
            </a:fld>
            <a:endParaRPr lang="en-GB"/>
          </a:p>
        </p:txBody>
      </p:sp>
    </p:spTree>
    <p:extLst>
      <p:ext uri="{BB962C8B-B14F-4D97-AF65-F5344CB8AC3E}">
        <p14:creationId xmlns:p14="http://schemas.microsoft.com/office/powerpoint/2010/main" val="360852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A40A7-DF5D-4CF8-8FBB-5930E360BA62}" type="datetimeFigureOut">
              <a:rPr lang="en-GB" smtClean="0"/>
              <a:t>27/04/2026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EBBE43B-5041-48A5-8007-D6DCDD0C3F0E}" type="slidenum">
              <a:rPr lang="en-GB" smtClean="0"/>
              <a:t>‹#›</a:t>
            </a:fld>
            <a:endParaRPr lang="en-GB"/>
          </a:p>
        </p:txBody>
      </p:sp>
    </p:spTree>
    <p:extLst>
      <p:ext uri="{BB962C8B-B14F-4D97-AF65-F5344CB8AC3E}">
        <p14:creationId xmlns:p14="http://schemas.microsoft.com/office/powerpoint/2010/main" val="1108865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9BCA40A7-DF5D-4CF8-8FBB-5930E360BA62}" type="datetimeFigureOut">
              <a:rPr lang="en-GB" smtClean="0"/>
              <a:t>27/04/2026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EBBE43B-5041-48A5-8007-D6DCDD0C3F0E}" type="slidenum">
              <a:rPr lang="en-GB" smtClean="0"/>
              <a:t>‹#›</a:t>
            </a:fld>
            <a:endParaRPr lang="en-GB"/>
          </a:p>
        </p:txBody>
      </p:sp>
    </p:spTree>
    <p:extLst>
      <p:ext uri="{BB962C8B-B14F-4D97-AF65-F5344CB8AC3E}">
        <p14:creationId xmlns:p14="http://schemas.microsoft.com/office/powerpoint/2010/main" val="3806256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9BCA40A7-DF5D-4CF8-8FBB-5930E360BA62}" type="datetimeFigureOut">
              <a:rPr lang="en-GB" smtClean="0"/>
              <a:t>27/04/2026</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FEBBE43B-5041-48A5-8007-D6DCDD0C3F0E}" type="slidenum">
              <a:rPr lang="en-GB" smtClean="0"/>
              <a:t>‹#›</a:t>
            </a:fld>
            <a:endParaRPr lang="en-GB"/>
          </a:p>
        </p:txBody>
      </p:sp>
    </p:spTree>
    <p:extLst>
      <p:ext uri="{BB962C8B-B14F-4D97-AF65-F5344CB8AC3E}">
        <p14:creationId xmlns:p14="http://schemas.microsoft.com/office/powerpoint/2010/main" val="592427838"/>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9BCA40A7-DF5D-4CF8-8FBB-5930E360BA62}" type="datetimeFigureOut">
              <a:rPr lang="en-GB" smtClean="0"/>
              <a:t>27/04/2026</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FEBBE43B-5041-48A5-8007-D6DCDD0C3F0E}" type="slidenum">
              <a:rPr lang="en-GB" smtClean="0"/>
              <a:t>‹#›</a:t>
            </a:fld>
            <a:endParaRPr lang="en-GB"/>
          </a:p>
        </p:txBody>
      </p:sp>
    </p:spTree>
    <p:extLst>
      <p:ext uri="{BB962C8B-B14F-4D97-AF65-F5344CB8AC3E}">
        <p14:creationId xmlns:p14="http://schemas.microsoft.com/office/powerpoint/2010/main" val="7537658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0C071-167A-9302-7D2D-BE644923CDE2}"/>
              </a:ext>
            </a:extLst>
          </p:cNvPr>
          <p:cNvSpPr>
            <a:spLocks noGrp="1"/>
          </p:cNvSpPr>
          <p:nvPr>
            <p:ph type="ctrTitle"/>
          </p:nvPr>
        </p:nvSpPr>
        <p:spPr/>
        <p:txBody>
          <a:bodyPr/>
          <a:lstStyle/>
          <a:p>
            <a:r>
              <a:rPr lang="en-US" dirty="0"/>
              <a:t>Annual Residents Meeting</a:t>
            </a:r>
            <a:endParaRPr lang="en-GB" dirty="0"/>
          </a:p>
        </p:txBody>
      </p:sp>
      <p:sp>
        <p:nvSpPr>
          <p:cNvPr id="3" name="Subtitle 2">
            <a:extLst>
              <a:ext uri="{FF2B5EF4-FFF2-40B4-BE49-F238E27FC236}">
                <a16:creationId xmlns:a16="http://schemas.microsoft.com/office/drawing/2014/main" id="{4360C64D-59BA-AE23-4AC7-B5BFA93714EF}"/>
              </a:ext>
            </a:extLst>
          </p:cNvPr>
          <p:cNvSpPr>
            <a:spLocks noGrp="1"/>
          </p:cNvSpPr>
          <p:nvPr>
            <p:ph type="subTitle" idx="1"/>
          </p:nvPr>
        </p:nvSpPr>
        <p:spPr/>
        <p:txBody>
          <a:bodyPr>
            <a:normAutofit/>
          </a:bodyPr>
          <a:lstStyle/>
          <a:p>
            <a:r>
              <a:rPr lang="en-US" sz="4800" dirty="0"/>
              <a:t>27</a:t>
            </a:r>
            <a:r>
              <a:rPr lang="en-US" sz="4800" baseline="30000" dirty="0"/>
              <a:t>th</a:t>
            </a:r>
            <a:r>
              <a:rPr lang="en-US" sz="4800" dirty="0"/>
              <a:t> April 2026</a:t>
            </a:r>
            <a:endParaRPr lang="en-GB" sz="4800" dirty="0"/>
          </a:p>
        </p:txBody>
      </p:sp>
    </p:spTree>
    <p:extLst>
      <p:ext uri="{BB962C8B-B14F-4D97-AF65-F5344CB8AC3E}">
        <p14:creationId xmlns:p14="http://schemas.microsoft.com/office/powerpoint/2010/main" val="4075241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5ABA26E-A7D2-A443-27BB-89B24FE7CF3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CBEC7B14-B0E9-F82C-DAC8-93A7D749A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71BEB414-1DBB-11F4-8159-A1602C88E10F}"/>
              </a:ext>
            </a:extLst>
          </p:cNvPr>
          <p:cNvSpPr txBox="1">
            <a:spLocks/>
          </p:cNvSpPr>
          <p:nvPr/>
        </p:nvSpPr>
        <p:spPr>
          <a:xfrm>
            <a:off x="4302713" y="436196"/>
            <a:ext cx="7565236" cy="5993479"/>
          </a:xfrm>
          <a:prstGeom prst="rect">
            <a:avLst/>
          </a:prstGeom>
        </p:spPr>
        <p:txBody>
          <a:bodyPr vert="horz" lIns="91440" tIns="45720" rIns="91440" bIns="45720" rtlCol="0" anchor="ctr">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pPr marL="0" indent="0">
              <a:lnSpc>
                <a:spcPct val="107000"/>
              </a:lnSpc>
              <a:spcAft>
                <a:spcPts val="800"/>
              </a:spcAft>
              <a:buFont typeface="Arial" pitchFamily="34" charset="0"/>
              <a:buNone/>
            </a:pPr>
            <a:r>
              <a:rPr lang="en-GB" sz="2200" kern="100" dirty="0">
                <a:ea typeface="Aptos" panose="020B0004020202020204" pitchFamily="34" charset="0"/>
                <a:cs typeface="Times New Roman" panose="02020603050405020304" pitchFamily="18" charset="0"/>
              </a:rPr>
              <a:t>This year we considered 32 Applications from NSC (37 last year).  I am pleased to say that almost all of our recommendations have been in accord with NSC.  We are also kept informed of any Enforcement Orders, so can ensure that they are acted on and we can refer any issues that we think need an Enforcement Order to NSC.</a:t>
            </a:r>
          </a:p>
          <a:p>
            <a:pPr marL="0" indent="0">
              <a:lnSpc>
                <a:spcPct val="107000"/>
              </a:lnSpc>
              <a:spcAft>
                <a:spcPts val="800"/>
              </a:spcAft>
              <a:buFont typeface="Arial" pitchFamily="34" charset="0"/>
              <a:buNone/>
            </a:pPr>
            <a:r>
              <a:rPr lang="en-GB" sz="2200" kern="100" dirty="0">
                <a:ea typeface="Aptos" panose="020B0004020202020204" pitchFamily="34" charset="0"/>
                <a:cs typeface="Times New Roman" panose="02020603050405020304" pitchFamily="18" charset="0"/>
              </a:rPr>
              <a:t>We feel that a big plus of these site visits is that we are able to meet and get to know our Parishioners.  We extend our sincere thanks to all the Parishioners whose doorsteps we have turned up on unannounced, whose friendliness and helpfulness have helped us enormously in our task.</a:t>
            </a:r>
          </a:p>
        </p:txBody>
      </p:sp>
      <p:sp>
        <p:nvSpPr>
          <p:cNvPr id="11" name="Title 1">
            <a:extLst>
              <a:ext uri="{FF2B5EF4-FFF2-40B4-BE49-F238E27FC236}">
                <a16:creationId xmlns:a16="http://schemas.microsoft.com/office/drawing/2014/main" id="{C4DDE92B-F020-FD3F-38F3-8CB8F7EE0402}"/>
              </a:ext>
            </a:extLst>
          </p:cNvPr>
          <p:cNvSpPr txBox="1">
            <a:spLocks/>
          </p:cNvSpPr>
          <p:nvPr/>
        </p:nvSpPr>
        <p:spPr>
          <a:xfrm>
            <a:off x="657224" y="936711"/>
            <a:ext cx="2988265" cy="4984578"/>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a:lstStyle>
          <a:p>
            <a:r>
              <a:rPr lang="en-GB" sz="3200" b="1"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Planning Report (Continued)</a:t>
            </a:r>
            <a:br>
              <a:rPr lang="en-GB" sz="4100" b="1"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br>
            <a:b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br>
            <a: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Cllr ID Clarke</a:t>
            </a:r>
            <a:endParaRPr lang="en-GB" sz="2800" dirty="0">
              <a:solidFill>
                <a:srgbClr val="FFFFFF"/>
              </a:solidFill>
            </a:endParaRPr>
          </a:p>
        </p:txBody>
      </p:sp>
    </p:spTree>
    <p:extLst>
      <p:ext uri="{BB962C8B-B14F-4D97-AF65-F5344CB8AC3E}">
        <p14:creationId xmlns:p14="http://schemas.microsoft.com/office/powerpoint/2010/main" val="2981364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E92463-612F-5F64-9265-25C55A0D1F75}"/>
              </a:ext>
            </a:extLst>
          </p:cNvPr>
          <p:cNvSpPr>
            <a:spLocks noGrp="1"/>
          </p:cNvSpPr>
          <p:nvPr>
            <p:ph type="title"/>
          </p:nvPr>
        </p:nvSpPr>
        <p:spPr>
          <a:xfrm>
            <a:off x="657224" y="936711"/>
            <a:ext cx="2988265" cy="4984578"/>
          </a:xfrm>
        </p:spPr>
        <p:txBody>
          <a:bodyPr>
            <a:normAutofit/>
          </a:bodyPr>
          <a:lstStyle/>
          <a:p>
            <a:r>
              <a:rPr lang="en-GB" sz="4100" b="1"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Priorities</a:t>
            </a:r>
            <a:r>
              <a:rPr lang="en-GB" sz="4100" b="1" kern="100" dirty="0">
                <a:solidFill>
                  <a:srgbClr val="FFFFFF"/>
                </a:solidFill>
                <a:effectLst/>
                <a:latin typeface="Arial" panose="020B0604020202020204" pitchFamily="34" charset="0"/>
                <a:ea typeface="Aptos" panose="020B0004020202020204" pitchFamily="34" charset="0"/>
                <a:cs typeface="Times New Roman" panose="02020603050405020304" pitchFamily="18" charset="0"/>
              </a:rPr>
              <a:t> for 2026/27</a:t>
            </a:r>
            <a:br>
              <a:rPr lang="en-GB" sz="2800" kern="100" dirty="0">
                <a:solidFill>
                  <a:srgbClr val="FFFFFF"/>
                </a:solidFill>
                <a:effectLst/>
                <a:latin typeface="Arial" panose="020B0604020202020204" pitchFamily="34" charset="0"/>
                <a:ea typeface="Aptos" panose="020B0004020202020204" pitchFamily="34" charset="0"/>
                <a:cs typeface="Times New Roman" panose="02020603050405020304" pitchFamily="18" charset="0"/>
              </a:rPr>
            </a:br>
            <a:r>
              <a:rPr lang="en-GB" sz="2800" kern="100" dirty="0">
                <a:solidFill>
                  <a:srgbClr val="FFFFFF"/>
                </a:solidFill>
                <a:effectLst/>
                <a:latin typeface="Arial" panose="020B0604020202020204" pitchFamily="34" charset="0"/>
                <a:ea typeface="Aptos" panose="020B0004020202020204" pitchFamily="34" charset="0"/>
                <a:cs typeface="Times New Roman" panose="02020603050405020304" pitchFamily="18" charset="0"/>
              </a:rPr>
              <a:t>Cllr</a:t>
            </a:r>
            <a: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s</a:t>
            </a:r>
            <a:r>
              <a:rPr lang="en-GB" sz="2800" kern="100" dirty="0">
                <a:solidFill>
                  <a:srgbClr val="FFFFFF"/>
                </a:solidFill>
                <a:effectLst/>
                <a:latin typeface="Arial" panose="020B0604020202020204" pitchFamily="34" charset="0"/>
                <a:ea typeface="Aptos" panose="020B0004020202020204" pitchFamily="34" charset="0"/>
                <a:cs typeface="Times New Roman" panose="02020603050405020304" pitchFamily="18" charset="0"/>
              </a:rPr>
              <a:t> Steve Sugg</a:t>
            </a:r>
            <a: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 Lorraine Stanley and Andy Scarisbrick</a:t>
            </a:r>
            <a:endParaRPr lang="en-GB" sz="2800" dirty="0">
              <a:solidFill>
                <a:srgbClr val="FFFFFF"/>
              </a:solidFill>
            </a:endParaRPr>
          </a:p>
        </p:txBody>
      </p:sp>
      <p:sp>
        <p:nvSpPr>
          <p:cNvPr id="3" name="Content Placeholder 2">
            <a:extLst>
              <a:ext uri="{FF2B5EF4-FFF2-40B4-BE49-F238E27FC236}">
                <a16:creationId xmlns:a16="http://schemas.microsoft.com/office/drawing/2014/main" id="{C7D8C517-F278-CF96-D835-82C8F254004A}"/>
              </a:ext>
            </a:extLst>
          </p:cNvPr>
          <p:cNvSpPr>
            <a:spLocks noGrp="1"/>
          </p:cNvSpPr>
          <p:nvPr>
            <p:ph idx="1"/>
          </p:nvPr>
        </p:nvSpPr>
        <p:spPr>
          <a:xfrm>
            <a:off x="4614388" y="936711"/>
            <a:ext cx="7350303" cy="4984578"/>
          </a:xfrm>
        </p:spPr>
        <p:txBody>
          <a:bodyPr anchor="ctr">
            <a:normAutofit fontScale="55000" lnSpcReduction="20000"/>
          </a:bodyPr>
          <a:lstStyle/>
          <a:p>
            <a:pPr marL="0" lvl="0" indent="0">
              <a:buNone/>
            </a:pPr>
            <a:endParaRPr lang="en-GB" sz="2200" kern="100" dirty="0">
              <a:ea typeface="Aptos" panose="020B0004020202020204" pitchFamily="34" charset="0"/>
              <a:cs typeface="Times New Roman" panose="02020603050405020304" pitchFamily="18" charset="0"/>
            </a:endParaRPr>
          </a:p>
          <a:p>
            <a:pPr marL="0" lvl="0" indent="0">
              <a:buNone/>
            </a:pPr>
            <a:r>
              <a:rPr lang="en-GB" sz="3500" b="1" kern="100" dirty="0">
                <a:effectLst/>
                <a:ea typeface="Aptos" panose="020B0004020202020204" pitchFamily="34" charset="0"/>
                <a:cs typeface="Times New Roman" panose="02020603050405020304" pitchFamily="18" charset="0"/>
              </a:rPr>
              <a:t>Highways/Transport Issues (Cllr Sugg)</a:t>
            </a:r>
          </a:p>
          <a:p>
            <a:pPr lvl="1">
              <a:buFont typeface="Arial" panose="020B0604020202020204" pitchFamily="34" charset="0"/>
              <a:buChar char="•"/>
            </a:pPr>
            <a:r>
              <a:rPr lang="en-GB" sz="3500" kern="100" dirty="0">
                <a:ea typeface="Aptos" panose="020B0004020202020204" pitchFamily="34" charset="0"/>
                <a:cs typeface="Times New Roman" panose="02020603050405020304" pitchFamily="18" charset="0"/>
              </a:rPr>
              <a:t>Poor road surface conditions in a number of locations.</a:t>
            </a:r>
          </a:p>
          <a:p>
            <a:pPr lvl="1">
              <a:buFont typeface="Arial" panose="020B0604020202020204" pitchFamily="34" charset="0"/>
              <a:buChar char="•"/>
            </a:pPr>
            <a:r>
              <a:rPr lang="en-GB" sz="3500" kern="100" dirty="0">
                <a:ea typeface="Aptos" panose="020B0004020202020204" pitchFamily="34" charset="0"/>
                <a:cs typeface="Times New Roman" panose="02020603050405020304" pitchFamily="18" charset="0"/>
              </a:rPr>
              <a:t>Poor pedestrian routes and potential trip/fall hazards.</a:t>
            </a:r>
          </a:p>
          <a:p>
            <a:pPr lvl="1">
              <a:buFont typeface="Arial" panose="020B0604020202020204" pitchFamily="34" charset="0"/>
              <a:buChar char="•"/>
            </a:pPr>
            <a:r>
              <a:rPr lang="en-GB" sz="3500" kern="100" dirty="0">
                <a:ea typeface="Aptos" panose="020B0004020202020204" pitchFamily="34" charset="0"/>
                <a:cs typeface="Times New Roman" panose="02020603050405020304" pitchFamily="18" charset="0"/>
              </a:rPr>
              <a:t>Speed through the village centre.</a:t>
            </a:r>
          </a:p>
          <a:p>
            <a:pPr lvl="1">
              <a:buFont typeface="Arial" panose="020B0604020202020204" pitchFamily="34" charset="0"/>
              <a:buChar char="•"/>
            </a:pPr>
            <a:r>
              <a:rPr lang="en-GB" sz="3500" kern="100" dirty="0">
                <a:ea typeface="Aptos" panose="020B0004020202020204" pitchFamily="34" charset="0"/>
                <a:cs typeface="Times New Roman" panose="02020603050405020304" pitchFamily="18" charset="0"/>
              </a:rPr>
              <a:t>Safety of getting in and out of the village centre.</a:t>
            </a:r>
          </a:p>
          <a:p>
            <a:pPr lvl="1">
              <a:buFont typeface="Arial" panose="020B0604020202020204" pitchFamily="34" charset="0"/>
              <a:buChar char="•"/>
            </a:pPr>
            <a:r>
              <a:rPr lang="en-GB" sz="3500" kern="100" dirty="0">
                <a:effectLst/>
                <a:ea typeface="Aptos" panose="020B0004020202020204" pitchFamily="34" charset="0"/>
                <a:cs typeface="Times New Roman" panose="02020603050405020304" pitchFamily="18" charset="0"/>
              </a:rPr>
              <a:t>Lack of meaningful public transport options through the village centre.</a:t>
            </a:r>
          </a:p>
          <a:p>
            <a:pPr marL="0" lvl="0" indent="0">
              <a:buNone/>
            </a:pPr>
            <a:r>
              <a:rPr lang="en-GB" sz="3500" b="1" kern="100" dirty="0">
                <a:ea typeface="Aptos" panose="020B0004020202020204" pitchFamily="34" charset="0"/>
                <a:cs typeface="Times New Roman" panose="02020603050405020304" pitchFamily="18" charset="0"/>
              </a:rPr>
              <a:t>Community Activities (Cllr Stanley)</a:t>
            </a:r>
          </a:p>
          <a:p>
            <a:pPr lvl="1">
              <a:buFont typeface="Arial" panose="020B0604020202020204" pitchFamily="34" charset="0"/>
              <a:buChar char="•"/>
            </a:pPr>
            <a:r>
              <a:rPr lang="en-GB" sz="3500" kern="100" dirty="0">
                <a:ea typeface="Aptos" panose="020B0004020202020204" pitchFamily="34" charset="0"/>
                <a:cs typeface="Times New Roman" panose="02020603050405020304" pitchFamily="18" charset="0"/>
              </a:rPr>
              <a:t>Identifying existing arrangements and working with partners to provide new opportunities.</a:t>
            </a:r>
          </a:p>
          <a:p>
            <a:pPr lvl="1">
              <a:buFont typeface="Arial" panose="020B0604020202020204" pitchFamily="34" charset="0"/>
              <a:buChar char="•"/>
            </a:pPr>
            <a:r>
              <a:rPr lang="en-GB" sz="3500" kern="100" dirty="0">
                <a:effectLst/>
                <a:ea typeface="Aptos" panose="020B0004020202020204" pitchFamily="34" charset="0"/>
                <a:cs typeface="Times New Roman" panose="02020603050405020304" pitchFamily="18" charset="0"/>
              </a:rPr>
              <a:t>Supported through grant aid and other budgets.</a:t>
            </a:r>
          </a:p>
          <a:p>
            <a:pPr marL="0" lvl="0" indent="0">
              <a:buNone/>
            </a:pPr>
            <a:r>
              <a:rPr lang="en-GB" sz="3500" b="1" kern="100" dirty="0">
                <a:effectLst/>
                <a:ea typeface="Aptos" panose="020B0004020202020204" pitchFamily="34" charset="0"/>
                <a:cs typeface="Times New Roman" panose="02020603050405020304" pitchFamily="18" charset="0"/>
              </a:rPr>
              <a:t>Projects (Cllr Scarisbrick)</a:t>
            </a:r>
          </a:p>
          <a:p>
            <a:pPr lvl="1">
              <a:buFont typeface="Arial" panose="020B0604020202020204" pitchFamily="34" charset="0"/>
              <a:buChar char="•"/>
            </a:pPr>
            <a:r>
              <a:rPr lang="en-GB" sz="3500" kern="100" dirty="0">
                <a:ea typeface="Aptos" panose="020B0004020202020204" pitchFamily="34" charset="0"/>
                <a:cs typeface="Times New Roman" panose="02020603050405020304" pitchFamily="18" charset="0"/>
              </a:rPr>
              <a:t>Refurbishment of the toilet block – expected to be completed by the end of June</a:t>
            </a:r>
          </a:p>
          <a:p>
            <a:pPr lvl="1">
              <a:buFont typeface="Arial" panose="020B0604020202020204" pitchFamily="34" charset="0"/>
              <a:buChar char="•"/>
            </a:pPr>
            <a:r>
              <a:rPr lang="en-GB" sz="3500" kern="100" dirty="0">
                <a:effectLst/>
                <a:ea typeface="Aptos" panose="020B0004020202020204" pitchFamily="34" charset="0"/>
                <a:cs typeface="Times New Roman" panose="02020603050405020304" pitchFamily="18" charset="0"/>
              </a:rPr>
              <a:t>New play area/gym equipment – expected to be completed by the end of July. Will also involve some trainer led sessions.</a:t>
            </a:r>
          </a:p>
          <a:p>
            <a:pPr lvl="1">
              <a:buFont typeface="Arial" panose="020B0604020202020204" pitchFamily="34" charset="0"/>
              <a:buChar char="•"/>
            </a:pPr>
            <a:r>
              <a:rPr lang="en-GB" sz="3500" kern="100" dirty="0">
                <a:ea typeface="Aptos" panose="020B0004020202020204" pitchFamily="34" charset="0"/>
                <a:cs typeface="Times New Roman" panose="02020603050405020304" pitchFamily="18" charset="0"/>
              </a:rPr>
              <a:t>Changes to planting arrangements.</a:t>
            </a:r>
          </a:p>
          <a:p>
            <a:pPr lvl="1">
              <a:buFont typeface="Arial" panose="020B0604020202020204" pitchFamily="34" charset="0"/>
              <a:buChar char="•"/>
            </a:pPr>
            <a:r>
              <a:rPr lang="en-GB" sz="3500" kern="100" dirty="0">
                <a:ea typeface="Aptos" panose="020B0004020202020204" pitchFamily="34" charset="0"/>
                <a:cs typeface="Times New Roman" panose="02020603050405020304" pitchFamily="18" charset="0"/>
              </a:rPr>
              <a:t>Exploring opportunities for the creation of additional public open space.</a:t>
            </a:r>
            <a:endParaRPr lang="en-GB" sz="3500" kern="100" dirty="0">
              <a:effectLst/>
              <a:ea typeface="Aptos" panose="020B0004020202020204" pitchFamily="34" charset="0"/>
              <a:cs typeface="Times New Roman" panose="02020603050405020304" pitchFamily="18" charset="0"/>
            </a:endParaRPr>
          </a:p>
          <a:p>
            <a:endParaRPr lang="en-GB" sz="2200" dirty="0"/>
          </a:p>
        </p:txBody>
      </p:sp>
    </p:spTree>
    <p:extLst>
      <p:ext uri="{BB962C8B-B14F-4D97-AF65-F5344CB8AC3E}">
        <p14:creationId xmlns:p14="http://schemas.microsoft.com/office/powerpoint/2010/main" val="4211586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06C88E-183B-2EA7-FDC3-61C32D9FDCC3}"/>
              </a:ext>
            </a:extLst>
          </p:cNvPr>
          <p:cNvSpPr>
            <a:spLocks noGrp="1"/>
          </p:cNvSpPr>
          <p:nvPr>
            <p:ph type="title"/>
          </p:nvPr>
        </p:nvSpPr>
        <p:spPr>
          <a:xfrm>
            <a:off x="657224" y="936711"/>
            <a:ext cx="2988265" cy="4984578"/>
          </a:xfrm>
        </p:spPr>
        <p:txBody>
          <a:bodyPr>
            <a:normAutofit/>
          </a:bodyPr>
          <a:lstStyle/>
          <a:p>
            <a:r>
              <a:rPr lang="en-US" sz="4400" dirty="0">
                <a:solidFill>
                  <a:srgbClr val="FFFFFF"/>
                </a:solidFill>
              </a:rPr>
              <a:t>Overview</a:t>
            </a:r>
            <a:br>
              <a:rPr lang="en-US" sz="4400" dirty="0">
                <a:solidFill>
                  <a:srgbClr val="FFFFFF"/>
                </a:solidFill>
              </a:rPr>
            </a:br>
            <a:br>
              <a:rPr lang="en-US" sz="4400" dirty="0">
                <a:solidFill>
                  <a:srgbClr val="FFFFFF"/>
                </a:solidFill>
              </a:rPr>
            </a:br>
            <a:r>
              <a:rPr lang="en-US" sz="2800" dirty="0">
                <a:solidFill>
                  <a:srgbClr val="FFFFFF"/>
                </a:solidFill>
              </a:rPr>
              <a:t>Craig Bolt – Parish Clerk &amp; RFO</a:t>
            </a:r>
            <a:endParaRPr lang="en-GB" sz="2800" dirty="0">
              <a:solidFill>
                <a:srgbClr val="FFFFFF"/>
              </a:solidFill>
            </a:endParaRPr>
          </a:p>
        </p:txBody>
      </p:sp>
      <p:sp>
        <p:nvSpPr>
          <p:cNvPr id="3" name="Content Placeholder 2">
            <a:extLst>
              <a:ext uri="{FF2B5EF4-FFF2-40B4-BE49-F238E27FC236}">
                <a16:creationId xmlns:a16="http://schemas.microsoft.com/office/drawing/2014/main" id="{50DD4459-9033-8619-9FE4-91E0A54BCC72}"/>
              </a:ext>
            </a:extLst>
          </p:cNvPr>
          <p:cNvSpPr>
            <a:spLocks noGrp="1"/>
          </p:cNvSpPr>
          <p:nvPr>
            <p:ph idx="1"/>
          </p:nvPr>
        </p:nvSpPr>
        <p:spPr>
          <a:xfrm>
            <a:off x="4614389" y="936711"/>
            <a:ext cx="6815992" cy="4984578"/>
          </a:xfrm>
        </p:spPr>
        <p:txBody>
          <a:bodyPr anchor="ctr">
            <a:normAutofit/>
          </a:bodyPr>
          <a:lstStyle/>
          <a:p>
            <a:r>
              <a:rPr lang="en-US" dirty="0"/>
              <a:t>In the last year, we have focused upon the following:</a:t>
            </a:r>
          </a:p>
          <a:p>
            <a:endParaRPr lang="en-US" dirty="0"/>
          </a:p>
          <a:p>
            <a:pPr lvl="1">
              <a:buFont typeface="Courier New" panose="02070309020205020404" pitchFamily="49" charset="0"/>
              <a:buChar char="o"/>
            </a:pPr>
            <a:r>
              <a:rPr lang="en-US" dirty="0"/>
              <a:t>Preparing for the start of some bigger projects</a:t>
            </a:r>
          </a:p>
          <a:p>
            <a:pPr lvl="1">
              <a:buFont typeface="Courier New" panose="02070309020205020404" pitchFamily="49" charset="0"/>
              <a:buChar char="o"/>
            </a:pPr>
            <a:r>
              <a:rPr lang="en-US" dirty="0"/>
              <a:t>Responding to a range of consultations – particularly in relation to Local Plan/increased housing proposals</a:t>
            </a:r>
          </a:p>
          <a:p>
            <a:pPr lvl="1">
              <a:buFont typeface="Courier New" panose="02070309020205020404" pitchFamily="49" charset="0"/>
              <a:buChar char="o"/>
            </a:pPr>
            <a:r>
              <a:rPr lang="en-US" dirty="0"/>
              <a:t>Trying to secure more external funding</a:t>
            </a:r>
          </a:p>
          <a:p>
            <a:pPr marL="4572" lvl="1" indent="0">
              <a:buNone/>
            </a:pPr>
            <a:endParaRPr lang="en-GB" dirty="0"/>
          </a:p>
        </p:txBody>
      </p:sp>
    </p:spTree>
    <p:extLst>
      <p:ext uri="{BB962C8B-B14F-4D97-AF65-F5344CB8AC3E}">
        <p14:creationId xmlns:p14="http://schemas.microsoft.com/office/powerpoint/2010/main" val="2655134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9BA2B0-B156-9A05-8863-2C2E41D1B78B}"/>
              </a:ext>
            </a:extLst>
          </p:cNvPr>
          <p:cNvSpPr>
            <a:spLocks noGrp="1"/>
          </p:cNvSpPr>
          <p:nvPr>
            <p:ph type="title"/>
          </p:nvPr>
        </p:nvSpPr>
        <p:spPr>
          <a:xfrm>
            <a:off x="657224" y="936711"/>
            <a:ext cx="2988265" cy="4984578"/>
          </a:xfrm>
        </p:spPr>
        <p:txBody>
          <a:bodyPr>
            <a:normAutofit/>
          </a:bodyPr>
          <a:lstStyle/>
          <a:p>
            <a:r>
              <a:rPr lang="en-US" sz="4400" dirty="0">
                <a:solidFill>
                  <a:srgbClr val="FFFFFF"/>
                </a:solidFill>
              </a:rPr>
              <a:t>Progress</a:t>
            </a:r>
            <a:br>
              <a:rPr lang="en-US" sz="4400" dirty="0">
                <a:solidFill>
                  <a:srgbClr val="FFFFFF"/>
                </a:solidFill>
              </a:rPr>
            </a:br>
            <a:br>
              <a:rPr lang="en-US" sz="2800" dirty="0">
                <a:solidFill>
                  <a:srgbClr val="FFFFFF"/>
                </a:solidFill>
              </a:rPr>
            </a:br>
            <a:r>
              <a:rPr lang="en-US" sz="2800" dirty="0">
                <a:solidFill>
                  <a:srgbClr val="FFFFFF"/>
                </a:solidFill>
              </a:rPr>
              <a:t>Craig Bolt – Parish Clerk &amp; RFO</a:t>
            </a:r>
            <a:endParaRPr lang="en-GB" sz="2800" dirty="0">
              <a:solidFill>
                <a:srgbClr val="FFFFFF"/>
              </a:solidFill>
            </a:endParaRPr>
          </a:p>
        </p:txBody>
      </p:sp>
      <p:sp>
        <p:nvSpPr>
          <p:cNvPr id="3" name="Content Placeholder 2">
            <a:extLst>
              <a:ext uri="{FF2B5EF4-FFF2-40B4-BE49-F238E27FC236}">
                <a16:creationId xmlns:a16="http://schemas.microsoft.com/office/drawing/2014/main" id="{BF04B5D4-3C49-7ABE-E9F2-AD82F5C0615A}"/>
              </a:ext>
            </a:extLst>
          </p:cNvPr>
          <p:cNvSpPr>
            <a:spLocks noGrp="1"/>
          </p:cNvSpPr>
          <p:nvPr>
            <p:ph idx="1"/>
          </p:nvPr>
        </p:nvSpPr>
        <p:spPr>
          <a:xfrm>
            <a:off x="4614389" y="936711"/>
            <a:ext cx="6815992" cy="4984578"/>
          </a:xfrm>
        </p:spPr>
        <p:txBody>
          <a:bodyPr anchor="ctr">
            <a:normAutofit/>
          </a:bodyPr>
          <a:lstStyle/>
          <a:p>
            <a:pPr marL="4572" lvl="1" indent="0">
              <a:buNone/>
            </a:pPr>
            <a:r>
              <a:rPr lang="en-US" dirty="0"/>
              <a:t>What went well:</a:t>
            </a:r>
          </a:p>
          <a:p>
            <a:pPr lvl="2">
              <a:buFont typeface="Arial" panose="020B0604020202020204" pitchFamily="34" charset="0"/>
              <a:buChar char="•"/>
            </a:pPr>
            <a:r>
              <a:rPr lang="en-US" dirty="0"/>
              <a:t>Works to the renovate the toilets have now started.</a:t>
            </a:r>
          </a:p>
          <a:p>
            <a:pPr lvl="2">
              <a:buFont typeface="Arial" panose="020B0604020202020204" pitchFamily="34" charset="0"/>
              <a:buChar char="•"/>
            </a:pPr>
            <a:r>
              <a:rPr lang="en-US" dirty="0"/>
              <a:t>Successful grant applications in relation to Sport England and North Somerset Council.</a:t>
            </a:r>
          </a:p>
          <a:p>
            <a:pPr lvl="2">
              <a:buFont typeface="Arial" panose="020B0604020202020204" pitchFamily="34" charset="0"/>
              <a:buChar char="•"/>
            </a:pPr>
            <a:endParaRPr lang="en-US" dirty="0"/>
          </a:p>
          <a:p>
            <a:pPr marL="4572" lvl="1" indent="0">
              <a:buNone/>
            </a:pPr>
            <a:r>
              <a:rPr lang="en-US" dirty="0"/>
              <a:t>What could have gone better:</a:t>
            </a:r>
          </a:p>
          <a:p>
            <a:pPr lvl="2">
              <a:buFont typeface="Arial" panose="020B0604020202020204" pitchFamily="34" charset="0"/>
              <a:buChar char="•"/>
            </a:pPr>
            <a:r>
              <a:rPr lang="en-US"/>
              <a:t>Completion of legal agreement and transfer of funding to support play developments has taken much longer than anticipated.</a:t>
            </a:r>
            <a:endParaRPr lang="en-US" dirty="0"/>
          </a:p>
        </p:txBody>
      </p:sp>
    </p:spTree>
    <p:extLst>
      <p:ext uri="{BB962C8B-B14F-4D97-AF65-F5344CB8AC3E}">
        <p14:creationId xmlns:p14="http://schemas.microsoft.com/office/powerpoint/2010/main" val="3237905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DE8EC-6F4D-A220-F1FC-8399AD859380}"/>
              </a:ext>
            </a:extLst>
          </p:cNvPr>
          <p:cNvSpPr>
            <a:spLocks noGrp="1"/>
          </p:cNvSpPr>
          <p:nvPr>
            <p:ph type="title"/>
          </p:nvPr>
        </p:nvSpPr>
        <p:spPr>
          <a:xfrm>
            <a:off x="657224" y="499533"/>
            <a:ext cx="10772775" cy="1658198"/>
          </a:xfrm>
        </p:spPr>
        <p:txBody>
          <a:bodyPr>
            <a:normAutofit/>
          </a:bodyPr>
          <a:lstStyle/>
          <a:p>
            <a:r>
              <a:rPr lang="en-US" dirty="0"/>
              <a:t>2025/26 Budget</a:t>
            </a:r>
            <a:br>
              <a:rPr lang="en-US" dirty="0"/>
            </a:br>
            <a:r>
              <a:rPr lang="en-US" sz="2800" dirty="0"/>
              <a:t>Cllr Andy Scarisbrick</a:t>
            </a:r>
            <a:endParaRPr lang="en-GB" sz="2800" dirty="0"/>
          </a:p>
        </p:txBody>
      </p:sp>
      <p:sp>
        <p:nvSpPr>
          <p:cNvPr id="24" name="Content Placeholder 2">
            <a:extLst>
              <a:ext uri="{FF2B5EF4-FFF2-40B4-BE49-F238E27FC236}">
                <a16:creationId xmlns:a16="http://schemas.microsoft.com/office/drawing/2014/main" id="{E0D5208E-CAFF-C309-9167-EB0204072DF3}"/>
              </a:ext>
            </a:extLst>
          </p:cNvPr>
          <p:cNvSpPr>
            <a:spLocks noGrp="1"/>
          </p:cNvSpPr>
          <p:nvPr>
            <p:ph idx="1"/>
          </p:nvPr>
        </p:nvSpPr>
        <p:spPr>
          <a:xfrm>
            <a:off x="676656" y="2011680"/>
            <a:ext cx="7349843" cy="4527665"/>
          </a:xfrm>
        </p:spPr>
        <p:txBody>
          <a:bodyPr>
            <a:normAutofit lnSpcReduction="10000"/>
          </a:bodyPr>
          <a:lstStyle/>
          <a:p>
            <a:r>
              <a:rPr lang="en-US" dirty="0"/>
              <a:t>Budget was £173,695</a:t>
            </a:r>
          </a:p>
          <a:p>
            <a:r>
              <a:rPr lang="en-US" dirty="0"/>
              <a:t>End of year position was approximately £65,000. This means the budget was considerably underspent.</a:t>
            </a:r>
          </a:p>
          <a:p>
            <a:r>
              <a:rPr lang="en-US" dirty="0"/>
              <a:t>The main reasons for the underspend are:</a:t>
            </a:r>
          </a:p>
          <a:p>
            <a:pPr lvl="1">
              <a:buFont typeface="Courier New" panose="02070309020205020404" pitchFamily="49" charset="0"/>
              <a:buChar char="o"/>
            </a:pPr>
            <a:r>
              <a:rPr lang="en-US" dirty="0"/>
              <a:t>It was anticipated that circa £40,000 in relation to the refurbishment of the toilets would fall within 2025/26. Whilst the project has started, the spend will fall in 2026/27.</a:t>
            </a:r>
          </a:p>
          <a:p>
            <a:pPr lvl="1">
              <a:buFont typeface="Courier New" panose="02070309020205020404" pitchFamily="49" charset="0"/>
              <a:buChar char="o"/>
            </a:pPr>
            <a:r>
              <a:rPr lang="en-US" dirty="0"/>
              <a:t>It </a:t>
            </a:r>
            <a:r>
              <a:rPr lang="en-US"/>
              <a:t>was hoped </a:t>
            </a:r>
            <a:r>
              <a:rPr lang="en-US" dirty="0"/>
              <a:t>that the play area works would be undertaken in 2025/26. Due to delays with completing the legal agreement, this is now expected in 2026/27.</a:t>
            </a:r>
          </a:p>
          <a:p>
            <a:pPr lvl="1">
              <a:buFont typeface="Courier New" panose="02070309020205020404" pitchFamily="49" charset="0"/>
              <a:buChar char="o"/>
            </a:pPr>
            <a:r>
              <a:rPr lang="en-US" dirty="0"/>
              <a:t>£3,000 was set aside for a North Somerset Council feasibility study in relation to traffic lights at Bleadon Road/A370. This study has not yet commenced.</a:t>
            </a:r>
          </a:p>
          <a:p>
            <a:endParaRPr lang="en-GB" dirty="0"/>
          </a:p>
        </p:txBody>
      </p:sp>
      <p:pic>
        <p:nvPicPr>
          <p:cNvPr id="12" name="Graphic 11" descr="Coins">
            <a:extLst>
              <a:ext uri="{FF2B5EF4-FFF2-40B4-BE49-F238E27FC236}">
                <a16:creationId xmlns:a16="http://schemas.microsoft.com/office/drawing/2014/main" id="{30498490-B3A9-C3C7-3044-935857E8BF1D}"/>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026499" y="2235038"/>
            <a:ext cx="3383936" cy="3383936"/>
          </a:xfrm>
          <a:prstGeom prst="rect">
            <a:avLst/>
          </a:prstGeom>
        </p:spPr>
      </p:pic>
    </p:spTree>
    <p:extLst>
      <p:ext uri="{BB962C8B-B14F-4D97-AF65-F5344CB8AC3E}">
        <p14:creationId xmlns:p14="http://schemas.microsoft.com/office/powerpoint/2010/main" val="3196206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B5499-E0F7-5DEE-1DFE-07D24D9F557C}"/>
              </a:ext>
            </a:extLst>
          </p:cNvPr>
          <p:cNvSpPr>
            <a:spLocks noGrp="1"/>
          </p:cNvSpPr>
          <p:nvPr>
            <p:ph type="title"/>
          </p:nvPr>
        </p:nvSpPr>
        <p:spPr/>
        <p:txBody>
          <a:bodyPr/>
          <a:lstStyle/>
          <a:p>
            <a:r>
              <a:rPr lang="en-US" dirty="0"/>
              <a:t>Precept for 2026/27 &amp; Other Income</a:t>
            </a:r>
            <a:br>
              <a:rPr lang="en-US" dirty="0"/>
            </a:br>
            <a:r>
              <a:rPr lang="en-US" sz="2800" dirty="0"/>
              <a:t>Cllr Andy Scarisbrick</a:t>
            </a:r>
            <a:endParaRPr lang="en-GB" sz="2800" dirty="0"/>
          </a:p>
        </p:txBody>
      </p:sp>
      <p:graphicFrame>
        <p:nvGraphicFramePr>
          <p:cNvPr id="5" name="Content Placeholder 2">
            <a:extLst>
              <a:ext uri="{FF2B5EF4-FFF2-40B4-BE49-F238E27FC236}">
                <a16:creationId xmlns:a16="http://schemas.microsoft.com/office/drawing/2014/main" id="{18DB9C48-0D4A-FEE1-B36F-A8B7485BAF4B}"/>
              </a:ext>
            </a:extLst>
          </p:cNvPr>
          <p:cNvGraphicFramePr>
            <a:graphicFrameLocks noGrp="1"/>
          </p:cNvGraphicFramePr>
          <p:nvPr>
            <p:ph idx="1"/>
            <p:extLst>
              <p:ext uri="{D42A27DB-BD31-4B8C-83A1-F6EECF244321}">
                <p14:modId xmlns:p14="http://schemas.microsoft.com/office/powerpoint/2010/main" val="166567673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301D7DAE-30C3-D627-A533-71A8322B9E8E}"/>
              </a:ext>
            </a:extLst>
          </p:cNvPr>
          <p:cNvSpPr txBox="1"/>
          <p:nvPr/>
        </p:nvSpPr>
        <p:spPr>
          <a:xfrm>
            <a:off x="6400800" y="2503055"/>
            <a:ext cx="1182255" cy="707886"/>
          </a:xfrm>
          <a:prstGeom prst="rect">
            <a:avLst/>
          </a:prstGeom>
          <a:noFill/>
        </p:spPr>
        <p:txBody>
          <a:bodyPr wrap="square" rtlCol="0">
            <a:spAutoFit/>
          </a:bodyPr>
          <a:lstStyle/>
          <a:p>
            <a:pPr algn="ctr"/>
            <a:r>
              <a:rPr lang="en-US" sz="4000" dirty="0">
                <a:solidFill>
                  <a:schemeClr val="accent1">
                    <a:lumMod val="75000"/>
                  </a:schemeClr>
                </a:solidFill>
              </a:rPr>
              <a:t>£</a:t>
            </a:r>
            <a:endParaRPr lang="en-GB" sz="4000" dirty="0">
              <a:solidFill>
                <a:schemeClr val="accent1">
                  <a:lumMod val="75000"/>
                </a:schemeClr>
              </a:solidFill>
            </a:endParaRPr>
          </a:p>
        </p:txBody>
      </p:sp>
    </p:spTree>
    <p:extLst>
      <p:ext uri="{BB962C8B-B14F-4D97-AF65-F5344CB8AC3E}">
        <p14:creationId xmlns:p14="http://schemas.microsoft.com/office/powerpoint/2010/main" val="3175508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85052-BA18-2E77-6E74-6E1332EC60FB}"/>
              </a:ext>
            </a:extLst>
          </p:cNvPr>
          <p:cNvSpPr>
            <a:spLocks noGrp="1"/>
          </p:cNvSpPr>
          <p:nvPr>
            <p:ph type="title"/>
          </p:nvPr>
        </p:nvSpPr>
        <p:spPr>
          <a:xfrm>
            <a:off x="657224" y="499533"/>
            <a:ext cx="10772775" cy="1658198"/>
          </a:xfrm>
        </p:spPr>
        <p:txBody>
          <a:bodyPr>
            <a:normAutofit/>
          </a:bodyPr>
          <a:lstStyle/>
          <a:p>
            <a:r>
              <a:rPr lang="en-US" dirty="0"/>
              <a:t>Budget 2026/27</a:t>
            </a:r>
            <a:br>
              <a:rPr lang="en-US" dirty="0"/>
            </a:br>
            <a:r>
              <a:rPr lang="en-US" sz="2800" dirty="0"/>
              <a:t>Cllr Andy Scarisbrick</a:t>
            </a:r>
            <a:endParaRPr lang="en-GB" sz="2800" dirty="0"/>
          </a:p>
        </p:txBody>
      </p:sp>
      <p:sp>
        <p:nvSpPr>
          <p:cNvPr id="3" name="Content Placeholder 2">
            <a:extLst>
              <a:ext uri="{FF2B5EF4-FFF2-40B4-BE49-F238E27FC236}">
                <a16:creationId xmlns:a16="http://schemas.microsoft.com/office/drawing/2014/main" id="{E9826C56-5ECD-02F5-AAF6-014C786CBA5D}"/>
              </a:ext>
            </a:extLst>
          </p:cNvPr>
          <p:cNvSpPr>
            <a:spLocks noGrp="1"/>
          </p:cNvSpPr>
          <p:nvPr>
            <p:ph idx="1"/>
          </p:nvPr>
        </p:nvSpPr>
        <p:spPr>
          <a:xfrm>
            <a:off x="676656" y="2011680"/>
            <a:ext cx="6875611" cy="3766185"/>
          </a:xfrm>
        </p:spPr>
        <p:txBody>
          <a:bodyPr>
            <a:normAutofit/>
          </a:bodyPr>
          <a:lstStyle/>
          <a:p>
            <a:endParaRPr lang="en-US" dirty="0"/>
          </a:p>
          <a:p>
            <a:r>
              <a:rPr lang="en-US" dirty="0"/>
              <a:t>Budget is £163,975</a:t>
            </a:r>
          </a:p>
          <a:p>
            <a:r>
              <a:rPr lang="en-US" dirty="0"/>
              <a:t>Main reason for maintaining a relatively large budget is due to capital projects (toilets and play area), the expenditure for which will/is expected to fall in 2026/27</a:t>
            </a:r>
          </a:p>
        </p:txBody>
      </p:sp>
      <p:pic>
        <p:nvPicPr>
          <p:cNvPr id="7" name="Graphic 6" descr="Money">
            <a:extLst>
              <a:ext uri="{FF2B5EF4-FFF2-40B4-BE49-F238E27FC236}">
                <a16:creationId xmlns:a16="http://schemas.microsoft.com/office/drawing/2014/main" id="{CE5AF60C-185E-7E81-4B8B-9B80CA0AF9B9}"/>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026499" y="2235038"/>
            <a:ext cx="3383936" cy="3383936"/>
          </a:xfrm>
          <a:prstGeom prst="rect">
            <a:avLst/>
          </a:prstGeom>
        </p:spPr>
      </p:pic>
    </p:spTree>
    <p:extLst>
      <p:ext uri="{BB962C8B-B14F-4D97-AF65-F5344CB8AC3E}">
        <p14:creationId xmlns:p14="http://schemas.microsoft.com/office/powerpoint/2010/main" val="3985825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03B8235F-6ACF-49E5-0431-FFFADBE857DC}"/>
              </a:ext>
            </a:extLst>
          </p:cNvPr>
          <p:cNvSpPr txBox="1">
            <a:spLocks/>
          </p:cNvSpPr>
          <p:nvPr/>
        </p:nvSpPr>
        <p:spPr>
          <a:xfrm>
            <a:off x="4302713" y="436196"/>
            <a:ext cx="7565236" cy="5993479"/>
          </a:xfrm>
          <a:prstGeom prst="rect">
            <a:avLst/>
          </a:prstGeom>
        </p:spPr>
        <p:txBody>
          <a:bodyPr vert="horz" lIns="91440" tIns="45720" rIns="91440" bIns="45720" rtlCol="0" anchor="ctr">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pPr marL="0" indent="0">
              <a:buFont typeface="Arial" pitchFamily="34" charset="0"/>
              <a:buNone/>
            </a:pPr>
            <a:endParaRPr lang="en-GB" sz="2200" kern="100" dirty="0">
              <a:latin typeface="Arial" panose="020B0604020202020204" pitchFamily="34" charset="0"/>
              <a:ea typeface="Aptos" panose="020B0004020202020204" pitchFamily="34" charset="0"/>
              <a:cs typeface="Times New Roman" panose="02020603050405020304" pitchFamily="18" charset="0"/>
            </a:endParaRPr>
          </a:p>
          <a:p>
            <a:pPr marL="0" indent="0">
              <a:lnSpc>
                <a:spcPct val="107000"/>
              </a:lnSpc>
              <a:spcAft>
                <a:spcPts val="800"/>
              </a:spcAft>
              <a:buFont typeface="Arial" pitchFamily="34" charset="0"/>
              <a:buNone/>
            </a:pPr>
            <a:r>
              <a:rPr lang="en-GB" sz="2600" b="1" kern="100" dirty="0">
                <a:ea typeface="Aptos" panose="020B0004020202020204" pitchFamily="34" charset="0"/>
                <a:cs typeface="Times New Roman" panose="02020603050405020304" pitchFamily="18" charset="0"/>
              </a:rPr>
              <a:t>Public engagement via quarterly newsletters, monthly minutes and noticeboards</a:t>
            </a:r>
          </a:p>
          <a:p>
            <a:pPr marL="0" indent="0">
              <a:buFont typeface="Arial" pitchFamily="34" charset="0"/>
              <a:buNone/>
            </a:pPr>
            <a:r>
              <a:rPr lang="en-GB" b="1" kern="100" dirty="0">
                <a:ea typeface="Aptos" panose="020B0004020202020204" pitchFamily="34" charset="0"/>
                <a:cs typeface="Times New Roman" panose="02020603050405020304" pitchFamily="18" charset="0"/>
              </a:rPr>
              <a:t>Consultations &amp; Discussions including</a:t>
            </a:r>
            <a:r>
              <a:rPr lang="en-GB" kern="100" dirty="0">
                <a:ea typeface="Aptos" panose="020B0004020202020204" pitchFamily="34" charset="0"/>
                <a:cs typeface="Times New Roman" panose="02020603050405020304" pitchFamily="18" charset="0"/>
              </a:rPr>
              <a:t>: NSC Community Governance Review, NSC Local Plan Consultations, Mendip Hills National Landscape Management Plan, North Somerset Library changes, Forest of Avon Green Canopy project, NSC Local Devolution Programme Policy and Framework, WECA membership, Electoral Boundary Review, Play area improvements, toilet refurbishment and </a:t>
            </a:r>
            <a:r>
              <a:rPr lang="en-GB" kern="100">
                <a:ea typeface="Aptos" panose="020B0004020202020204" pitchFamily="34" charset="0"/>
                <a:cs typeface="Times New Roman" panose="02020603050405020304" pitchFamily="18" charset="0"/>
              </a:rPr>
              <a:t>planting schemes.</a:t>
            </a:r>
            <a:endParaRPr lang="en-GB" kern="100" dirty="0">
              <a:ea typeface="Aptos" panose="020B0004020202020204" pitchFamily="34" charset="0"/>
              <a:cs typeface="Times New Roman" panose="02020603050405020304" pitchFamily="18" charset="0"/>
            </a:endParaRPr>
          </a:p>
          <a:p>
            <a:pPr marL="0" indent="0">
              <a:buFont typeface="Arial" pitchFamily="34" charset="0"/>
              <a:buNone/>
            </a:pPr>
            <a:r>
              <a:rPr lang="en-GB" b="1" kern="100" dirty="0">
                <a:ea typeface="Aptos" panose="020B0004020202020204" pitchFamily="34" charset="0"/>
                <a:cs typeface="Times New Roman" panose="02020603050405020304" pitchFamily="18" charset="0"/>
              </a:rPr>
              <a:t>Public presentations to NSC</a:t>
            </a:r>
            <a:r>
              <a:rPr lang="en-GB" kern="100" dirty="0">
                <a:ea typeface="Aptos" panose="020B0004020202020204" pitchFamily="34" charset="0"/>
                <a:cs typeface="Times New Roman" panose="02020603050405020304" pitchFamily="18" charset="0"/>
              </a:rPr>
              <a:t>: Agricultural land, farming, food security and resulting health concerns presented to Executive Committee, Scrutiny Panel, Health &amp; Wellbeing Board; Food Security Emergency requested</a:t>
            </a:r>
            <a:endParaRPr lang="en-GB" sz="2200" kern="100" dirty="0">
              <a:latin typeface="Aptos" panose="020B0004020202020204" pitchFamily="34" charset="0"/>
              <a:ea typeface="Aptos" panose="020B0004020202020204" pitchFamily="34" charset="0"/>
              <a:cs typeface="Times New Roman" panose="02020603050405020304" pitchFamily="18" charset="0"/>
            </a:endParaRPr>
          </a:p>
          <a:p>
            <a:endParaRPr lang="en-GB" sz="2200" dirty="0"/>
          </a:p>
        </p:txBody>
      </p:sp>
      <p:sp>
        <p:nvSpPr>
          <p:cNvPr id="11" name="Title 1">
            <a:extLst>
              <a:ext uri="{FF2B5EF4-FFF2-40B4-BE49-F238E27FC236}">
                <a16:creationId xmlns:a16="http://schemas.microsoft.com/office/drawing/2014/main" id="{4748A87C-56D5-F162-A172-8FE9A5A3E743}"/>
              </a:ext>
            </a:extLst>
          </p:cNvPr>
          <p:cNvSpPr txBox="1">
            <a:spLocks/>
          </p:cNvSpPr>
          <p:nvPr/>
        </p:nvSpPr>
        <p:spPr>
          <a:xfrm>
            <a:off x="657224" y="936711"/>
            <a:ext cx="2988265" cy="4984578"/>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a:lstStyle>
          <a:p>
            <a:r>
              <a:rPr lang="en-GB" sz="3200" b="1"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Public Consultations, Resident Meetings &amp; Representation</a:t>
            </a:r>
            <a:br>
              <a:rPr lang="en-GB" sz="4100" b="1"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br>
            <a:b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br>
            <a: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Cllr Jo </a:t>
            </a:r>
            <a:b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br>
            <a: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Gower-Crane</a:t>
            </a:r>
            <a:endParaRPr lang="en-GB" sz="2800" dirty="0">
              <a:solidFill>
                <a:srgbClr val="FFFFFF"/>
              </a:solidFill>
            </a:endParaRPr>
          </a:p>
        </p:txBody>
      </p:sp>
    </p:spTree>
    <p:extLst>
      <p:ext uri="{BB962C8B-B14F-4D97-AF65-F5344CB8AC3E}">
        <p14:creationId xmlns:p14="http://schemas.microsoft.com/office/powerpoint/2010/main" val="922803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0BBE25-1570-9047-3B98-ACDA2EB384F9}"/>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FA10D580-F171-EB49-02A2-2654309C60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00233FC4-B3E8-27C1-3F8C-7125B0236790}"/>
              </a:ext>
            </a:extLst>
          </p:cNvPr>
          <p:cNvSpPr txBox="1">
            <a:spLocks/>
          </p:cNvSpPr>
          <p:nvPr/>
        </p:nvSpPr>
        <p:spPr>
          <a:xfrm>
            <a:off x="4302713" y="436196"/>
            <a:ext cx="7565236" cy="5993479"/>
          </a:xfrm>
          <a:prstGeom prst="rect">
            <a:avLst/>
          </a:prstGeom>
        </p:spPr>
        <p:txBody>
          <a:bodyPr vert="horz" lIns="91440" tIns="45720" rIns="91440" bIns="45720" rtlCol="0" anchor="ctr">
            <a:normAutofit fontScale="70000" lnSpcReduction="20000"/>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pPr marL="0" indent="0">
              <a:lnSpc>
                <a:spcPct val="107000"/>
              </a:lnSpc>
              <a:spcAft>
                <a:spcPts val="800"/>
              </a:spcAft>
              <a:buFont typeface="Arial" pitchFamily="34" charset="0"/>
              <a:buNone/>
            </a:pPr>
            <a:r>
              <a:rPr lang="en-GB" sz="3100" kern="100" dirty="0">
                <a:ea typeface="Aptos" panose="020B0004020202020204" pitchFamily="34" charset="0"/>
                <a:cs typeface="Times New Roman" panose="02020603050405020304" pitchFamily="18" charset="0"/>
              </a:rPr>
              <a:t>Planning Law prescribes that Planning Authorities (NSC) are required to consult with specified bodies and we the Parish Council are one of these. </a:t>
            </a:r>
          </a:p>
          <a:p>
            <a:pPr marL="0" indent="0">
              <a:lnSpc>
                <a:spcPct val="107000"/>
              </a:lnSpc>
              <a:spcAft>
                <a:spcPts val="800"/>
              </a:spcAft>
              <a:buFont typeface="Arial" pitchFamily="34" charset="0"/>
              <a:buNone/>
            </a:pPr>
            <a:r>
              <a:rPr lang="en-GB" sz="3100" kern="100" dirty="0">
                <a:ea typeface="Aptos" panose="020B0004020202020204" pitchFamily="34" charset="0"/>
                <a:cs typeface="Times New Roman" panose="02020603050405020304" pitchFamily="18" charset="0"/>
              </a:rPr>
              <a:t>We receive a ‘Weekly Register’ from NSC that includes any Planning Application that is submitted by a Parishioner of Bleadon.   We then use NSC’s website to study the submitted plans and Comments before arranging a site visit.  In the past we were able to contact the applicant to arrange such a visit, but now due to Data Protection we do not have access to contact details – thankfully when people have been at home, they have always been understanding when a we just appear on their doorstep’s.</a:t>
            </a:r>
          </a:p>
          <a:p>
            <a:pPr marL="0" indent="0">
              <a:lnSpc>
                <a:spcPct val="107000"/>
              </a:lnSpc>
              <a:spcAft>
                <a:spcPts val="800"/>
              </a:spcAft>
              <a:buFont typeface="Arial" pitchFamily="34" charset="0"/>
              <a:buNone/>
            </a:pPr>
            <a:r>
              <a:rPr lang="en-GB" sz="3100" kern="100" dirty="0">
                <a:ea typeface="Aptos" panose="020B0004020202020204" pitchFamily="34" charset="0"/>
                <a:cs typeface="Times New Roman" panose="02020603050405020304" pitchFamily="18" charset="0"/>
              </a:rPr>
              <a:t>If the applicant is at home we are pleased to meet with them and for them to show us around and explain their proposals to us – if no one is at home we check as much as we are able from the property’s perimeter.  We also do our best to meet with neighbours for their thought and to hear any concerns that they may have.</a:t>
            </a:r>
          </a:p>
        </p:txBody>
      </p:sp>
      <p:sp>
        <p:nvSpPr>
          <p:cNvPr id="11" name="Title 1">
            <a:extLst>
              <a:ext uri="{FF2B5EF4-FFF2-40B4-BE49-F238E27FC236}">
                <a16:creationId xmlns:a16="http://schemas.microsoft.com/office/drawing/2014/main" id="{2B9C6567-F698-1A87-79B0-552473F313F0}"/>
              </a:ext>
            </a:extLst>
          </p:cNvPr>
          <p:cNvSpPr txBox="1">
            <a:spLocks/>
          </p:cNvSpPr>
          <p:nvPr/>
        </p:nvSpPr>
        <p:spPr>
          <a:xfrm>
            <a:off x="657224" y="936711"/>
            <a:ext cx="2988265" cy="4984578"/>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a:lstStyle>
          <a:p>
            <a:r>
              <a:rPr lang="en-GB" sz="3200" b="1"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Planning Report</a:t>
            </a:r>
            <a:br>
              <a:rPr lang="en-GB" sz="4100" b="1"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br>
            <a:b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br>
            <a: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Cllr ID Clarke</a:t>
            </a:r>
            <a:endParaRPr lang="en-GB" sz="2800" dirty="0">
              <a:solidFill>
                <a:srgbClr val="FFFFFF"/>
              </a:solidFill>
            </a:endParaRPr>
          </a:p>
        </p:txBody>
      </p:sp>
    </p:spTree>
    <p:extLst>
      <p:ext uri="{BB962C8B-B14F-4D97-AF65-F5344CB8AC3E}">
        <p14:creationId xmlns:p14="http://schemas.microsoft.com/office/powerpoint/2010/main" val="1042443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7216657-26BE-F7E5-16A9-C7B391362A4F}"/>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0E59739-904D-B336-092C-325D3F7359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28646487-900E-567D-0D12-14D163ADDA97}"/>
              </a:ext>
            </a:extLst>
          </p:cNvPr>
          <p:cNvSpPr txBox="1">
            <a:spLocks/>
          </p:cNvSpPr>
          <p:nvPr/>
        </p:nvSpPr>
        <p:spPr>
          <a:xfrm>
            <a:off x="4302713" y="436196"/>
            <a:ext cx="7565236" cy="5993479"/>
          </a:xfrm>
          <a:prstGeom prst="rect">
            <a:avLst/>
          </a:prstGeom>
        </p:spPr>
        <p:txBody>
          <a:bodyPr vert="horz" lIns="91440" tIns="45720" rIns="91440" bIns="45720" rtlCol="0" anchor="ctr">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pPr marL="0" indent="0">
              <a:lnSpc>
                <a:spcPct val="107000"/>
              </a:lnSpc>
              <a:spcAft>
                <a:spcPts val="800"/>
              </a:spcAft>
              <a:buFont typeface="Arial" pitchFamily="34" charset="0"/>
              <a:buNone/>
            </a:pPr>
            <a:r>
              <a:rPr lang="en-GB" sz="2200" kern="100" dirty="0">
                <a:ea typeface="Aptos" panose="020B0004020202020204" pitchFamily="34" charset="0"/>
                <a:cs typeface="Times New Roman" panose="02020603050405020304" pitchFamily="18" charset="0"/>
              </a:rPr>
              <a:t>After visiting we discuss the proposal and our comments are written up and circulated and then presented at the next BPC meeting so Councillors who have not visited the site are able to take part in the discussion.  The applicant and neighbours or indeed any parishioner are welcomed to attend and speak, to either Support or Object to the Application.   </a:t>
            </a:r>
          </a:p>
          <a:p>
            <a:pPr marL="0" indent="0">
              <a:lnSpc>
                <a:spcPct val="107000"/>
              </a:lnSpc>
              <a:spcAft>
                <a:spcPts val="800"/>
              </a:spcAft>
              <a:buFont typeface="Arial" pitchFamily="34" charset="0"/>
              <a:buNone/>
            </a:pPr>
            <a:r>
              <a:rPr lang="en-GB" sz="2200" kern="100" dirty="0">
                <a:ea typeface="Aptos" panose="020B0004020202020204" pitchFamily="34" charset="0"/>
                <a:cs typeface="Times New Roman" panose="02020603050405020304" pitchFamily="18" charset="0"/>
              </a:rPr>
              <a:t>Councillors then make a decision to Support, Object or to just Note.  If our decision is to ‘Object’ we are obliged to state our reason/s.</a:t>
            </a:r>
          </a:p>
          <a:p>
            <a:pPr marL="0" indent="0">
              <a:lnSpc>
                <a:spcPct val="107000"/>
              </a:lnSpc>
              <a:spcAft>
                <a:spcPts val="800"/>
              </a:spcAft>
              <a:buFont typeface="Arial" pitchFamily="34" charset="0"/>
              <a:buNone/>
            </a:pPr>
            <a:r>
              <a:rPr lang="en-GB" sz="2200" kern="100" dirty="0">
                <a:ea typeface="Aptos" panose="020B0004020202020204" pitchFamily="34" charset="0"/>
                <a:cs typeface="Times New Roman" panose="02020603050405020304" pitchFamily="18" charset="0"/>
              </a:rPr>
              <a:t>As consultees we do not make any decisions, so our agreed comments are submitted to NSC for consideration in their decision-making.   </a:t>
            </a:r>
          </a:p>
        </p:txBody>
      </p:sp>
      <p:sp>
        <p:nvSpPr>
          <p:cNvPr id="11" name="Title 1">
            <a:extLst>
              <a:ext uri="{FF2B5EF4-FFF2-40B4-BE49-F238E27FC236}">
                <a16:creationId xmlns:a16="http://schemas.microsoft.com/office/drawing/2014/main" id="{75D5A5FE-518A-1DFE-63BC-D38FC855A790}"/>
              </a:ext>
            </a:extLst>
          </p:cNvPr>
          <p:cNvSpPr txBox="1">
            <a:spLocks/>
          </p:cNvSpPr>
          <p:nvPr/>
        </p:nvSpPr>
        <p:spPr>
          <a:xfrm>
            <a:off x="657224" y="936711"/>
            <a:ext cx="2988265" cy="4984578"/>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a:lstStyle>
          <a:p>
            <a:r>
              <a:rPr lang="en-GB" sz="3200" b="1"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Planning Report (Continued)</a:t>
            </a:r>
            <a:br>
              <a:rPr lang="en-GB" sz="4100" b="1"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br>
            <a:b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br>
            <a:r>
              <a:rPr lang="en-GB" sz="2800" kern="100" dirty="0">
                <a:solidFill>
                  <a:srgbClr val="FFFFFF"/>
                </a:solidFill>
                <a:latin typeface="Arial" panose="020B0604020202020204" pitchFamily="34" charset="0"/>
                <a:ea typeface="Aptos" panose="020B0004020202020204" pitchFamily="34" charset="0"/>
                <a:cs typeface="Times New Roman" panose="02020603050405020304" pitchFamily="18" charset="0"/>
              </a:rPr>
              <a:t>Cllr ID Clarke</a:t>
            </a:r>
            <a:endParaRPr lang="en-GB" sz="2800" dirty="0">
              <a:solidFill>
                <a:srgbClr val="FFFFFF"/>
              </a:solidFill>
            </a:endParaRPr>
          </a:p>
        </p:txBody>
      </p:sp>
    </p:spTree>
    <p:extLst>
      <p:ext uri="{BB962C8B-B14F-4D97-AF65-F5344CB8AC3E}">
        <p14:creationId xmlns:p14="http://schemas.microsoft.com/office/powerpoint/2010/main" val="965158515"/>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TM03457491[[fn=Metropolitan]]</Template>
  <TotalTime>0</TotalTime>
  <Words>1082</Words>
  <Application>Microsoft Office PowerPoint</Application>
  <PresentationFormat>Widescreen</PresentationFormat>
  <Paragraphs>68</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 Light</vt:lpstr>
      <vt:lpstr>Courier New</vt:lpstr>
      <vt:lpstr>Metropolitan</vt:lpstr>
      <vt:lpstr>Annual Residents Meeting</vt:lpstr>
      <vt:lpstr>Overview  Craig Bolt – Parish Clerk &amp; RFO</vt:lpstr>
      <vt:lpstr>Progress  Craig Bolt – Parish Clerk &amp; RFO</vt:lpstr>
      <vt:lpstr>2025/26 Budget Cllr Andy Scarisbrick</vt:lpstr>
      <vt:lpstr>Precept for 2026/27 &amp; Other Income Cllr Andy Scarisbrick</vt:lpstr>
      <vt:lpstr>Budget 2026/27 Cllr Andy Scarisbrick</vt:lpstr>
      <vt:lpstr>PowerPoint Presentation</vt:lpstr>
      <vt:lpstr>PowerPoint Presentation</vt:lpstr>
      <vt:lpstr>PowerPoint Presentation</vt:lpstr>
      <vt:lpstr>PowerPoint Presentation</vt:lpstr>
      <vt:lpstr>Priorities for 2026/27 Cllrs Steve Sugg, Lorraine Stanley and Andy Scarisbrick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Meeting of Electors</dc:title>
  <dc:creator>Parish Clerk</dc:creator>
  <cp:lastModifiedBy>Parish Clerk</cp:lastModifiedBy>
  <cp:revision>32</cp:revision>
  <cp:lastPrinted>2024-04-29T15:42:32Z</cp:lastPrinted>
  <dcterms:created xsi:type="dcterms:W3CDTF">2024-04-24T17:09:56Z</dcterms:created>
  <dcterms:modified xsi:type="dcterms:W3CDTF">2026-04-27T16:49:00Z</dcterms:modified>
</cp:coreProperties>
</file>